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handoutMasterIdLst>
    <p:handoutMasterId r:id="rId15"/>
  </p:handoutMasterIdLst>
  <p:sldIdLst>
    <p:sldId id="256" r:id="rId2"/>
    <p:sldId id="257" r:id="rId3"/>
    <p:sldId id="258" r:id="rId4"/>
    <p:sldId id="261" r:id="rId5"/>
    <p:sldId id="269" r:id="rId6"/>
    <p:sldId id="260" r:id="rId7"/>
    <p:sldId id="290" r:id="rId8"/>
    <p:sldId id="270" r:id="rId9"/>
    <p:sldId id="291" r:id="rId10"/>
    <p:sldId id="259" r:id="rId11"/>
    <p:sldId id="445" r:id="rId12"/>
    <p:sldId id="283" r:id="rId13"/>
  </p:sldIdLst>
  <p:sldSz cx="9144000" cy="5143500" type="screen16x9"/>
  <p:notesSz cx="6858000" cy="9144000"/>
  <p:embeddedFontLst>
    <p:embeddedFont>
      <p:font typeface="Arial Black" panose="020B0604020202020204" pitchFamily="34" charset="0"/>
      <p:bold r:id="rId16"/>
    </p:embeddedFont>
    <p:embeddedFont>
      <p:font typeface="Calibri" panose="020F0502020204030204" pitchFamily="34" charset="0"/>
      <p:regular r:id="rId17"/>
      <p:bold r:id="rId18"/>
      <p:italic r:id="rId19"/>
      <p:boldItalic r:id="rId20"/>
    </p:embeddedFont>
    <p:embeddedFont>
      <p:font typeface="Verdana" panose="020B060403050404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6"/>
  </p:normalViewPr>
  <p:slideViewPr>
    <p:cSldViewPr snapToGrid="0">
      <p:cViewPr varScale="1">
        <p:scale>
          <a:sx n="146" d="100"/>
          <a:sy n="146" d="100"/>
        </p:scale>
        <p:origin x="640" y="16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3/31/24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6dc4b7341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6dc4b7341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6dc4b7341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6dc4b7341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9445850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944585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764128aa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764128aa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764128aa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764128aa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594458500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594458500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34" name="Google Shape;134;p20"/>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8778896" flipH="1">
            <a:off x="3036819" y="52402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8778896" flipH="1">
            <a:off x="2580369" y="-790424"/>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8778896" flipH="1">
            <a:off x="5608569" y="298147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145" name="Google Shape;145;p20"/>
          <p:cNvGrpSpPr/>
          <p:nvPr/>
        </p:nvGrpSpPr>
        <p:grpSpPr>
          <a:xfrm rot="-5400000">
            <a:off x="-164001" y="3723552"/>
            <a:ext cx="649715" cy="690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 name="Google Shape;147;p2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 name="Google Shape;148;p2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2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0" name="Google Shape;150;p20"/>
          <p:cNvSpPr txBox="1">
            <a:spLocks noGrp="1"/>
          </p:cNvSpPr>
          <p:nvPr>
            <p:ph type="subTitle" idx="1"/>
          </p:nvPr>
        </p:nvSpPr>
        <p:spPr>
          <a:xfrm>
            <a:off x="254133" y="3968200"/>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Sides 2">
  <p:cSld name="BLANK_1_2">
    <p:spTree>
      <p:nvGrpSpPr>
        <p:cNvPr id="1" name="Shape 164"/>
        <p:cNvGrpSpPr/>
        <p:nvPr/>
      </p:nvGrpSpPr>
      <p:grpSpPr>
        <a:xfrm>
          <a:off x="0" y="0"/>
          <a:ext cx="0" cy="0"/>
          <a:chOff x="0" y="0"/>
          <a:chExt cx="0" cy="0"/>
        </a:xfrm>
      </p:grpSpPr>
      <p:sp>
        <p:nvSpPr>
          <p:cNvPr id="165" name="Google Shape;16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67" name="Google Shape;167;p24"/>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5E85B9"/>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8" name="Google Shape;168;p24"/>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60"/>
        <p:cNvGrpSpPr/>
        <p:nvPr/>
      </p:nvGrpSpPr>
      <p:grpSpPr>
        <a:xfrm>
          <a:off x="0" y="0"/>
          <a:ext cx="0" cy="0"/>
          <a:chOff x="0" y="0"/>
          <a:chExt cx="0" cy="0"/>
        </a:xfrm>
      </p:grpSpPr>
      <p:sp>
        <p:nvSpPr>
          <p:cNvPr id="61" name="Google Shape;61;p8"/>
          <p:cNvSpPr/>
          <p:nvPr/>
        </p:nvSpPr>
        <p:spPr>
          <a:xfrm>
            <a:off x="2147700" y="0"/>
            <a:ext cx="2595000" cy="5143500"/>
          </a:xfrm>
          <a:prstGeom prst="rect">
            <a:avLst/>
          </a:prstGeom>
          <a:solidFill>
            <a:srgbClr val="5477A7">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8"/>
          <p:cNvSpPr/>
          <p:nvPr/>
        </p:nvSpPr>
        <p:spPr>
          <a:xfrm>
            <a:off x="0" y="0"/>
            <a:ext cx="2147700" cy="5143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64;p8"/>
          <p:cNvSpPr/>
          <p:nvPr/>
        </p:nvSpPr>
        <p:spPr>
          <a:xfrm>
            <a:off x="4742700" y="0"/>
            <a:ext cx="2376300" cy="5143500"/>
          </a:xfrm>
          <a:prstGeom prst="rect">
            <a:avLst/>
          </a:prstGeom>
          <a:solidFill>
            <a:srgbClr val="5A7FB3">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8"/>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8"/>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67" name="Google Shape;6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
        <p:nvSpPr>
          <p:cNvPr id="68" name="Google Shape;68;p8"/>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9" name="Google Shape;69;p8"/>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pic>
        <p:nvPicPr>
          <p:cNvPr id="4" name="Picture 3">
            <a:extLst>
              <a:ext uri="{FF2B5EF4-FFF2-40B4-BE49-F238E27FC236}">
                <a16:creationId xmlns:a16="http://schemas.microsoft.com/office/drawing/2014/main" id="{8CD369B3-5C5F-D9CF-DCA3-2F729E1819E2}"/>
              </a:ext>
            </a:extLst>
          </p:cNvPr>
          <p:cNvPicPr>
            <a:picLocks noChangeAspect="1"/>
          </p:cNvPicPr>
          <p:nvPr userDrawn="1"/>
        </p:nvPicPr>
        <p:blipFill>
          <a:blip r:embed="rId23"/>
          <a:stretch>
            <a:fillRect/>
          </a:stretch>
        </p:blipFill>
        <p:spPr>
          <a:xfrm>
            <a:off x="7537469" y="0"/>
            <a:ext cx="1483689" cy="744484"/>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2286635" y="1128395"/>
            <a:ext cx="6560185" cy="233172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b="1" dirty="0">
                <a:solidFill>
                  <a:schemeClr val="tx1"/>
                </a:solidFill>
                <a:sym typeface="Arial Black" panose="020B0A04020102020204"/>
              </a:rPr>
              <a:t>Chương 1:</a:t>
            </a:r>
            <a:r>
              <a:rPr lang="en-GB" dirty="0">
                <a:solidFill>
                  <a:schemeClr val="tx1"/>
                </a:solidFill>
                <a:sym typeface="Arial Black" panose="020B0A04020102020204"/>
              </a:rPr>
              <a:t> </a:t>
            </a:r>
            <a:br>
              <a:rPr lang="en-GB" dirty="0">
                <a:solidFill>
                  <a:schemeClr val="tx1"/>
                </a:solidFill>
                <a:sym typeface="Arial Black" panose="020B0A04020102020204"/>
              </a:rPr>
            </a:br>
            <a:r>
              <a:rPr lang="en-GB" dirty="0">
                <a:solidFill>
                  <a:schemeClr val="tx1"/>
                </a:solidFill>
                <a:sym typeface="Arial Black" panose="020B0A04020102020204"/>
              </a:rPr>
              <a:t>Đối tượng, phương pháp nghiên cứu và chức năng của kinh tế chính trị Mác - Lênin</a:t>
            </a:r>
            <a:endParaRPr dirty="0">
              <a:solidFill>
                <a:schemeClr val="tx1"/>
              </a:solidFill>
            </a:endParaRPr>
          </a:p>
        </p:txBody>
      </p:sp>
      <p:sp>
        <p:nvSpPr>
          <p:cNvPr id="2" name="Text Box 1"/>
          <p:cNvSpPr txBox="1"/>
          <p:nvPr/>
        </p:nvSpPr>
        <p:spPr>
          <a:xfrm>
            <a:off x="7073265" y="3834765"/>
            <a:ext cx="1773555" cy="460375"/>
          </a:xfrm>
          <a:prstGeom prst="rect">
            <a:avLst/>
          </a:prstGeom>
          <a:noFill/>
        </p:spPr>
        <p:txBody>
          <a:bodyPr wrap="square" rtlCol="0">
            <a:spAutoFit/>
          </a:bodyPr>
          <a:lstStyle/>
          <a:p>
            <a:r>
              <a:rPr lang="en-US" sz="2400" b="1" i="1">
                <a:solidFill>
                  <a:schemeClr val="bg1"/>
                </a:solidFill>
              </a:rPr>
              <a:t>Session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500"/>
                                        <p:tgtEl>
                                          <p:spTgt spid="2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fade">
                                      <p:cBhvr>
                                        <p:cTn id="12" dur="5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p:bldP spid="28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93442" y="1042665"/>
            <a:ext cx="3905829" cy="1762800"/>
          </a:xfrm>
          <a:prstGeom prst="rect">
            <a:avLst/>
          </a:prstGeom>
        </p:spPr>
        <p:txBody>
          <a:bodyPr spcFirstLastPara="1" wrap="square" lIns="91425" tIns="91425" rIns="91425" bIns="91425" anchor="t" anchorCtr="0">
            <a:noAutofit/>
          </a:bodyPr>
          <a:lstStyle/>
          <a:p>
            <a:pPr algn="ctr"/>
            <a:r>
              <a:rPr lang="en-US" sz="24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Mác</a:t>
            </a:r>
            <a:r>
              <a:rPr lang="en-US" sz="2400" dirty="0">
                <a:effectLst/>
                <a:latin typeface="Calibri" panose="020F0502020204030204" pitchFamily="34" charset="0"/>
                <a:ea typeface="Calibri" panose="020F0502020204030204" pitchFamily="34" charset="0"/>
                <a:cs typeface="Times New Roman" panose="02020603050405020304" pitchFamily="18" charset="0"/>
              </a:rPr>
              <a:t> –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Lênin</a:t>
            </a:r>
            <a:endParaRPr sz="2400" dirty="0"/>
          </a:p>
        </p:txBody>
      </p:sp>
      <p:grpSp>
        <p:nvGrpSpPr>
          <p:cNvPr id="326" name="Google Shape;326;p45"/>
          <p:cNvGrpSpPr/>
          <p:nvPr/>
        </p:nvGrpSpPr>
        <p:grpSpPr>
          <a:xfrm>
            <a:off x="4432934" y="1028668"/>
            <a:ext cx="278152" cy="345818"/>
            <a:chOff x="0" y="46600"/>
            <a:chExt cx="3121800" cy="5004600"/>
          </a:xfrm>
        </p:grpSpPr>
        <p:sp>
          <p:nvSpPr>
            <p:cNvPr id="327" name="Google Shape;327;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0" name="Google Shape;330;p45"/>
          <p:cNvSpPr txBox="1"/>
          <p:nvPr/>
        </p:nvSpPr>
        <p:spPr>
          <a:xfrm>
            <a:off x="4919125" y="970125"/>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Ra </a:t>
            </a:r>
            <a:r>
              <a:rPr lang="en-US" dirty="0" err="1">
                <a:effectLst/>
                <a:latin typeface="Calibri" panose="020F0502020204030204" pitchFamily="34" charset="0"/>
                <a:ea typeface="Calibri" panose="020F0502020204030204" pitchFamily="34" charset="0"/>
                <a:cs typeface="Times New Roman" panose="02020603050405020304" pitchFamily="18" charset="0"/>
              </a:rPr>
              <a:t>đời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năm</a:t>
            </a:r>
            <a:r>
              <a:rPr lang="en-US" dirty="0">
                <a:effectLst/>
                <a:latin typeface="Calibri" panose="020F0502020204030204" pitchFamily="34" charset="0"/>
                <a:ea typeface="Calibri" panose="020F0502020204030204" pitchFamily="34" charset="0"/>
                <a:cs typeface="Times New Roman" panose="02020603050405020304" pitchFamily="18" charset="0"/>
              </a:rPr>
              <a:t> 40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kỷ</a:t>
            </a:r>
            <a:r>
              <a:rPr lang="en-US" dirty="0">
                <a:effectLst/>
                <a:latin typeface="Calibri" panose="020F0502020204030204" pitchFamily="34" charset="0"/>
                <a:ea typeface="Calibri" panose="020F0502020204030204" pitchFamily="34" charset="0"/>
                <a:cs typeface="Times New Roman" panose="02020603050405020304" pitchFamily="18" charset="0"/>
              </a:rPr>
              <a:t> XIX</a:t>
            </a:r>
          </a:p>
        </p:txBody>
      </p:sp>
      <p:sp>
        <p:nvSpPr>
          <p:cNvPr id="331" name="Google Shape;331;p45"/>
          <p:cNvSpPr txBox="1"/>
          <p:nvPr/>
        </p:nvSpPr>
        <p:spPr>
          <a:xfrm>
            <a:off x="4919125" y="1772188"/>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Kế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thừa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giá</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dirty="0">
                <a:effectLst/>
                <a:latin typeface="Calibri" panose="020F0502020204030204" pitchFamily="34" charset="0"/>
                <a:ea typeface="Calibri" panose="020F0502020204030204" pitchFamily="34" charset="0"/>
                <a:cs typeface="Times New Roman" panose="02020603050405020304" pitchFamily="18" charset="0"/>
              </a:rPr>
              <a:t> khoa </a:t>
            </a:r>
            <a:r>
              <a:rPr lang="en-US"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đó</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2" name="Google Shape;332;p45"/>
          <p:cNvSpPr txBox="1"/>
          <p:nvPr/>
        </p:nvSpPr>
        <p:spPr>
          <a:xfrm>
            <a:off x="4919125" y="2574250"/>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Tìm</a:t>
            </a:r>
            <a:r>
              <a:rPr lang="en-US" dirty="0">
                <a:effectLst/>
                <a:latin typeface="Calibri" panose="020F0502020204030204" pitchFamily="34" charset="0"/>
                <a:ea typeface="Calibri" panose="020F0502020204030204" pitchFamily="34" charset="0"/>
                <a:cs typeface="Times New Roman" panose="02020603050405020304" pitchFamily="18" charset="0"/>
              </a:rPr>
              <a:t> ra </a:t>
            </a:r>
            <a:r>
              <a:rPr lang="en-US" dirty="0" err="1">
                <a:effectLst/>
                <a:latin typeface="Calibri" panose="020F0502020204030204" pitchFamily="34" charset="0"/>
                <a:ea typeface="Calibri" panose="020F0502020204030204" pitchFamily="34" charset="0"/>
                <a:cs typeface="Times New Roman" panose="02020603050405020304" pitchFamily="18" charset="0"/>
              </a:rPr>
              <a:t>quy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luật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tư</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nghĩa</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3" name="Google Shape;333;p45"/>
          <p:cNvSpPr txBox="1"/>
          <p:nvPr/>
        </p:nvSpPr>
        <p:spPr>
          <a:xfrm>
            <a:off x="4919125" y="3376313"/>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dirty="0">
                <a:effectLst/>
                <a:latin typeface="Calibri" panose="020F0502020204030204" pitchFamily="34" charset="0"/>
                <a:ea typeface="Calibri" panose="020F0502020204030204" pitchFamily="34" charset="0"/>
                <a:cs typeface="Times New Roman" panose="02020603050405020304" pitchFamily="18" charset="0"/>
              </a:rPr>
              <a:t> ra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phạm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trù</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nền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quy</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luật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cơ</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quan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hệ</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xã</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hội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giai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cấp</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4" name="Google Shape;334;p45"/>
          <p:cNvSpPr txBox="1"/>
          <p:nvPr/>
        </p:nvSpPr>
        <p:spPr>
          <a:xfrm>
            <a:off x="4919125" y="4178375"/>
            <a:ext cx="3518400" cy="4629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Times New Roman" panose="02020603050405020304" pitchFamily="18" charset="0"/>
              </a:rPr>
              <a:t>Lênin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bổ</a:t>
            </a:r>
            <a:r>
              <a:rPr lang="en-US" dirty="0">
                <a:effectLst/>
                <a:latin typeface="Calibri" panose="020F0502020204030204" pitchFamily="34" charset="0"/>
                <a:ea typeface="Calibri" panose="020F0502020204030204" pitchFamily="34" charset="0"/>
                <a:cs typeface="Times New Roman" panose="02020603050405020304" pitchFamily="18" charset="0"/>
              </a:rPr>
              <a:t> sung </a:t>
            </a:r>
            <a:r>
              <a:rPr lang="en-US"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tư</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cuối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kỷ</a:t>
            </a:r>
            <a:r>
              <a:rPr lang="en-US" dirty="0">
                <a:effectLst/>
                <a:latin typeface="Calibri" panose="020F0502020204030204" pitchFamily="34" charset="0"/>
                <a:ea typeface="Calibri" panose="020F0502020204030204" pitchFamily="34" charset="0"/>
                <a:cs typeface="Times New Roman" panose="02020603050405020304" pitchFamily="18" charset="0"/>
              </a:rPr>
              <a:t> XIX </a:t>
            </a:r>
            <a:r>
              <a:rPr lang="en-US"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kỷ</a:t>
            </a:r>
            <a:r>
              <a:rPr lang="en-US" dirty="0">
                <a:effectLst/>
                <a:latin typeface="Calibri" panose="020F0502020204030204" pitchFamily="34" charset="0"/>
                <a:ea typeface="Calibri" panose="020F0502020204030204" pitchFamily="34" charset="0"/>
                <a:cs typeface="Times New Roman" panose="02020603050405020304" pitchFamily="18" charset="0"/>
              </a:rPr>
              <a:t> XX</a:t>
            </a:r>
          </a:p>
        </p:txBody>
      </p:sp>
      <p:grpSp>
        <p:nvGrpSpPr>
          <p:cNvPr id="335" name="Google Shape;335;p45"/>
          <p:cNvGrpSpPr/>
          <p:nvPr/>
        </p:nvGrpSpPr>
        <p:grpSpPr>
          <a:xfrm>
            <a:off x="4432934" y="1830743"/>
            <a:ext cx="278152" cy="345818"/>
            <a:chOff x="0" y="46600"/>
            <a:chExt cx="3121800" cy="5004600"/>
          </a:xfrm>
        </p:grpSpPr>
        <p:sp>
          <p:nvSpPr>
            <p:cNvPr id="336" name="Google Shape;336;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9" name="Google Shape;339;p45"/>
          <p:cNvGrpSpPr/>
          <p:nvPr/>
        </p:nvGrpSpPr>
        <p:grpSpPr>
          <a:xfrm>
            <a:off x="4432934" y="2632818"/>
            <a:ext cx="278152" cy="345818"/>
            <a:chOff x="0" y="46600"/>
            <a:chExt cx="3121800" cy="5004600"/>
          </a:xfrm>
        </p:grpSpPr>
        <p:sp>
          <p:nvSpPr>
            <p:cNvPr id="340" name="Google Shape;340;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3" name="Google Shape;343;p45"/>
          <p:cNvGrpSpPr/>
          <p:nvPr/>
        </p:nvGrpSpPr>
        <p:grpSpPr>
          <a:xfrm>
            <a:off x="4432934" y="3434893"/>
            <a:ext cx="278152" cy="345818"/>
            <a:chOff x="0" y="46600"/>
            <a:chExt cx="3121800" cy="5004600"/>
          </a:xfrm>
        </p:grpSpPr>
        <p:sp>
          <p:nvSpPr>
            <p:cNvPr id="344" name="Google Shape;344;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7" name="Google Shape;347;p45"/>
          <p:cNvGrpSpPr/>
          <p:nvPr/>
        </p:nvGrpSpPr>
        <p:grpSpPr>
          <a:xfrm>
            <a:off x="4432934" y="4236968"/>
            <a:ext cx="278152" cy="345818"/>
            <a:chOff x="0" y="46600"/>
            <a:chExt cx="3121800" cy="5004600"/>
          </a:xfrm>
        </p:grpSpPr>
        <p:sp>
          <p:nvSpPr>
            <p:cNvPr id="348" name="Google Shape;348;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5" name="Picture 4"/>
          <p:cNvPicPr>
            <a:picLocks noChangeAspect="1"/>
          </p:cNvPicPr>
          <p:nvPr/>
        </p:nvPicPr>
        <p:blipFill>
          <a:blip r:embed="rId3"/>
          <a:stretch>
            <a:fillRect/>
          </a:stretch>
        </p:blipFill>
        <p:spPr>
          <a:xfrm>
            <a:off x="414635" y="1644380"/>
            <a:ext cx="2905125" cy="2162175"/>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9308" y="600701"/>
            <a:ext cx="6900548" cy="687640"/>
          </a:xfrm>
        </p:spPr>
        <p:txBody>
          <a:bodyPr/>
          <a:lstStyle/>
          <a:p>
            <a:r>
              <a:rPr lang="en-US" altLang="en-US" sz="3200" b="1" dirty="0">
                <a:solidFill>
                  <a:schemeClr val="tx1"/>
                </a:solidFill>
                <a:latin typeface="Times New Roman" panose="02020603050405020304" pitchFamily="18" charset="0"/>
                <a:cs typeface="Times New Roman" panose="02020603050405020304" pitchFamily="18" charset="0"/>
              </a:rPr>
              <a:t>TÀI LIỆU HỌC TẬP  MÔN HỌC</a:t>
            </a:r>
            <a:endParaRPr lang="en-US" sz="3200" dirty="0"/>
          </a:p>
        </p:txBody>
      </p:sp>
      <p:sp>
        <p:nvSpPr>
          <p:cNvPr id="4" name="TextBox 3"/>
          <p:cNvSpPr txBox="1"/>
          <p:nvPr/>
        </p:nvSpPr>
        <p:spPr>
          <a:xfrm>
            <a:off x="961121" y="1494477"/>
            <a:ext cx="7361921" cy="2523768"/>
          </a:xfrm>
          <a:prstGeom prst="rect">
            <a:avLst/>
          </a:prstGeom>
          <a:noFill/>
        </p:spPr>
        <p:txBody>
          <a:bodyPr wrap="square">
            <a:spAutoFit/>
          </a:bodyPr>
          <a:lstStyle/>
          <a:p>
            <a:pPr marL="386080" indent="-386080" algn="just">
              <a:buFont typeface="Arial" panose="020B0604020202020204" pitchFamily="34" charset="0"/>
              <a:buAutoNum type="arabicPeriod"/>
              <a:defRPr/>
            </a:pPr>
            <a:r>
              <a:rPr lang="pt-BR" altLang="en-US" sz="1600" b="1" i="1" dirty="0">
                <a:solidFill>
                  <a:prstClr val="black"/>
                </a:solidFill>
                <a:latin typeface="Times New Roman" panose="02020603050405020304" pitchFamily="18" charset="0"/>
                <a:cs typeface="Times New Roman" panose="02020603050405020304" pitchFamily="18" charset="0"/>
              </a:rPr>
              <a:t>Sách, giáo trình chính:</a:t>
            </a:r>
            <a:endParaRPr lang="en-US" altLang="en-US" sz="1600" dirty="0">
              <a:solidFill>
                <a:prstClr val="black"/>
              </a:solidFill>
              <a:latin typeface="Times New Roman" panose="02020603050405020304" pitchFamily="18" charset="0"/>
              <a:cs typeface="Times New Roman" panose="02020603050405020304" pitchFamily="18" charset="0"/>
            </a:endParaRPr>
          </a:p>
          <a:p>
            <a:pPr marL="0" indent="0" algn="just">
              <a:buNone/>
              <a:defRPr/>
            </a:pPr>
            <a:r>
              <a:rPr lang="en-US" altLang="en-US" sz="1600" dirty="0" err="1">
                <a:solidFill>
                  <a:prstClr val="black"/>
                </a:solidFill>
                <a:latin typeface="Times New Roman" panose="02020603050405020304" pitchFamily="18" charset="0"/>
                <a:cs typeface="Times New Roman" panose="02020603050405020304" pitchFamily="18" charset="0"/>
              </a:rPr>
              <a:t>Giáo</a:t>
            </a:r>
            <a:r>
              <a:rPr lang="en-US" altLang="en-US" sz="1600" dirty="0">
                <a:solidFill>
                  <a:prstClr val="black"/>
                </a:solidFill>
                <a:latin typeface="Times New Roman" panose="02020603050405020304" pitchFamily="18" charset="0"/>
                <a:cs typeface="Times New Roman" panose="02020603050405020304" pitchFamily="18" charset="0"/>
              </a:rPr>
              <a:t> </a:t>
            </a:r>
            <a:r>
              <a:rPr lang="en-US" altLang="en-US" sz="1600" dirty="0" err="1">
                <a:solidFill>
                  <a:prstClr val="black"/>
                </a:solidFill>
                <a:latin typeface="Times New Roman" panose="02020603050405020304" pitchFamily="18" charset="0"/>
                <a:cs typeface="Times New Roman" panose="02020603050405020304" pitchFamily="18" charset="0"/>
              </a:rPr>
              <a:t>trình</a:t>
            </a:r>
            <a:r>
              <a:rPr lang="en-US" altLang="en-US" sz="1600" dirty="0">
                <a:solidFill>
                  <a:prstClr val="black"/>
                </a:solidFill>
                <a:latin typeface="Times New Roman" panose="02020603050405020304" pitchFamily="18" charset="0"/>
                <a:cs typeface="Times New Roman" panose="02020603050405020304" pitchFamily="18" charset="0"/>
              </a:rPr>
              <a:t> </a:t>
            </a:r>
            <a:r>
              <a:rPr lang="pt-BR" sz="1600" i="1" dirty="0">
                <a:solidFill>
                  <a:prstClr val="black"/>
                </a:solidFill>
              </a:rPr>
              <a:t>Kinh tế chính trị Mác – Lênin</a:t>
            </a:r>
            <a:r>
              <a:rPr lang="pt-BR" sz="1600" dirty="0">
                <a:solidFill>
                  <a:prstClr val="black"/>
                </a:solidFill>
              </a:rPr>
              <a:t> </a:t>
            </a:r>
            <a:r>
              <a:rPr lang="pt-BR" altLang="en-US" sz="1600" dirty="0">
                <a:solidFill>
                  <a:prstClr val="black"/>
                </a:solidFill>
                <a:latin typeface="Times New Roman" panose="02020603050405020304" pitchFamily="18" charset="0"/>
                <a:cs typeface="Times New Roman" panose="02020603050405020304" pitchFamily="18" charset="0"/>
              </a:rPr>
              <a:t>(giáo trình tập huấn năm 2019- Bộ GDĐT)</a:t>
            </a:r>
            <a:endParaRPr lang="en-US" altLang="en-US" sz="1600" dirty="0">
              <a:solidFill>
                <a:prstClr val="black"/>
              </a:solidFill>
              <a:latin typeface="Times New Roman" panose="02020603050405020304" pitchFamily="18" charset="0"/>
              <a:cs typeface="Times New Roman" panose="02020603050405020304" pitchFamily="18" charset="0"/>
            </a:endParaRPr>
          </a:p>
          <a:p>
            <a:pPr marL="0" indent="0" algn="just">
              <a:buNone/>
              <a:defRPr/>
            </a:pPr>
            <a:r>
              <a:rPr lang="pt-BR" altLang="en-US" sz="1600" b="1" i="1" dirty="0">
                <a:solidFill>
                  <a:prstClr val="black"/>
                </a:solidFill>
                <a:latin typeface="Times New Roman" panose="02020603050405020304" pitchFamily="18" charset="0"/>
                <a:cs typeface="Times New Roman" panose="02020603050405020304" pitchFamily="18" charset="0"/>
              </a:rPr>
              <a:t>2. Tài liệu tham khảo: </a:t>
            </a:r>
            <a:endParaRPr lang="en-US" altLang="en-US" sz="1600" dirty="0">
              <a:solidFill>
                <a:prstClr val="black"/>
              </a:solidFill>
              <a:latin typeface="Times New Roman" panose="02020603050405020304" pitchFamily="18" charset="0"/>
              <a:cs typeface="Times New Roman" panose="02020603050405020304" pitchFamily="18" charset="0"/>
            </a:endParaRPr>
          </a:p>
          <a:p>
            <a:pPr>
              <a:defRPr/>
            </a:pPr>
            <a:r>
              <a:rPr lang="pt-BR" sz="1600" dirty="0">
                <a:solidFill>
                  <a:prstClr val="black"/>
                </a:solidFill>
              </a:rPr>
              <a:t>[1] Bộ Giáo dục và Đào tạo, </a:t>
            </a:r>
            <a:r>
              <a:rPr lang="pt-BR" sz="1600" i="1" dirty="0">
                <a:solidFill>
                  <a:prstClr val="black"/>
                </a:solidFill>
              </a:rPr>
              <a:t>Giáo trình Những Nguyên lý cơ bản của Chủ nghĩa Mác-Lênin</a:t>
            </a:r>
            <a:r>
              <a:rPr lang="pt-BR" sz="1600" dirty="0">
                <a:solidFill>
                  <a:prstClr val="black"/>
                </a:solidFill>
              </a:rPr>
              <a:t>, Nxb.Chính trị quốc gia, Hà Nội, 2014.</a:t>
            </a:r>
            <a:endParaRPr lang="en-US" sz="1600" dirty="0">
              <a:solidFill>
                <a:prstClr val="black"/>
              </a:solidFill>
            </a:endParaRPr>
          </a:p>
          <a:p>
            <a:pPr>
              <a:defRPr/>
            </a:pPr>
            <a:r>
              <a:rPr lang="pt-BR" sz="1600" dirty="0">
                <a:solidFill>
                  <a:prstClr val="black"/>
                </a:solidFill>
              </a:rPr>
              <a:t>[2] Hội đồng Trung ương chỉ đạo biên soạn giáo trình quốc gia các bộ môn khoa học Mác – Lênin, </a:t>
            </a:r>
            <a:r>
              <a:rPr lang="pt-BR" sz="1600" i="1" dirty="0">
                <a:solidFill>
                  <a:prstClr val="black"/>
                </a:solidFill>
              </a:rPr>
              <a:t>Giáo trình Kinh tế chính trị Mác-Lênin, </a:t>
            </a:r>
            <a:r>
              <a:rPr lang="pt-BR" sz="1600" dirty="0">
                <a:solidFill>
                  <a:prstClr val="black"/>
                </a:solidFill>
              </a:rPr>
              <a:t>Nxb.Chính trị quốc gia, Hà Nội, 2010. </a:t>
            </a:r>
          </a:p>
          <a:p>
            <a:pPr>
              <a:defRPr/>
            </a:pPr>
            <a:r>
              <a:rPr lang="pt-BR" sz="1600" dirty="0">
                <a:solidFill>
                  <a:prstClr val="black"/>
                </a:solidFill>
              </a:rPr>
              <a:t>[3]website: https://www.marxists.org/</a:t>
            </a:r>
            <a:endParaRPr lang="en-US" sz="1600" dirty="0">
              <a:solidFill>
                <a:prstClr val="black"/>
              </a:solidFill>
            </a:endParaRPr>
          </a:p>
          <a:p>
            <a:pPr>
              <a:defRPr/>
            </a:pPr>
            <a:endParaRPr lang="en-US" sz="1400" dirty="0">
              <a:solidFill>
                <a:prstClr val="black"/>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9"/>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1" dirty="0">
                <a:solidFill>
                  <a:srgbClr val="4E6E9A"/>
                </a:solidFill>
              </a:rPr>
              <a:t>Thank You</a:t>
            </a:r>
            <a:endParaRPr dirty="0"/>
          </a:p>
        </p:txBody>
      </p:sp>
      <p:grpSp>
        <p:nvGrpSpPr>
          <p:cNvPr id="1014" name="Google Shape;1014;p69"/>
          <p:cNvGrpSpPr/>
          <p:nvPr/>
        </p:nvGrpSpPr>
        <p:grpSpPr>
          <a:xfrm rot="5400000">
            <a:off x="1265691" y="1512713"/>
            <a:ext cx="1113546" cy="1384272"/>
            <a:chOff x="0" y="46600"/>
            <a:chExt cx="3121800" cy="5004600"/>
          </a:xfrm>
        </p:grpSpPr>
        <p:sp>
          <p:nvSpPr>
            <p:cNvPr id="1015" name="Google Shape;1015;p6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7" name="Google Shape;1017;p6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Instructions</a:t>
            </a:r>
            <a:endParaRPr dirty="0"/>
          </a:p>
        </p:txBody>
      </p:sp>
      <p:sp>
        <p:nvSpPr>
          <p:cNvPr id="302" name="Google Shape;302;p43"/>
          <p:cNvSpPr txBox="1"/>
          <p:nvPr/>
        </p:nvSpPr>
        <p:spPr>
          <a:xfrm>
            <a:off x="768910" y="2073825"/>
            <a:ext cx="3292500" cy="570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2200" dirty="0">
                <a:solidFill>
                  <a:srgbClr val="595959"/>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Outline</a:t>
            </a:r>
            <a:endParaRPr sz="2200" dirty="0">
              <a:solidFill>
                <a:srgbClr val="595959"/>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04" name="Google Shape;304;p43"/>
          <p:cNvSpPr txBox="1"/>
          <p:nvPr/>
        </p:nvSpPr>
        <p:spPr>
          <a:xfrm>
            <a:off x="455295" y="1260475"/>
            <a:ext cx="8289925" cy="5708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rgbClr val="434343"/>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N</a:t>
            </a:r>
            <a:r>
              <a:rPr lang="en-GB" sz="1600" dirty="0">
                <a:solidFill>
                  <a:srgbClr val="434343"/>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ội dung chương 1 cung cấp những tri thức cơ bản về sự ra đời và phát triển của môn học kinh tế chính trị Mác – Lênin; về đối tượng, phương pháp nghiên cứu và chức năng khoa học kinh tế chính trị Mác - Lênin</a:t>
            </a:r>
            <a:endParaRPr lang="en-GB" sz="1600" i="1" dirty="0">
              <a:solidFill>
                <a:srgbClr val="434343"/>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305" name="Google Shape;305;p43"/>
          <p:cNvSpPr txBox="1"/>
          <p:nvPr/>
        </p:nvSpPr>
        <p:spPr>
          <a:xfrm>
            <a:off x="768985" y="2644775"/>
            <a:ext cx="7346950" cy="3168015"/>
          </a:xfrm>
          <a:prstGeom prst="rect">
            <a:avLst/>
          </a:prstGeom>
          <a:noFill/>
          <a:ln>
            <a:noFill/>
          </a:ln>
        </p:spPr>
        <p:txBody>
          <a:bodyPr spcFirstLastPara="1" wrap="square" lIns="91425" tIns="91425" rIns="91425" bIns="91425" anchor="t" anchorCtr="0">
            <a:noAutofit/>
          </a:bodyPr>
          <a:lstStyle/>
          <a:p>
            <a:pPr marL="342900" lvl="0" indent="-342900" algn="l" rtl="0">
              <a:lnSpc>
                <a:spcPct val="80000"/>
              </a:lnSpc>
              <a:spcBef>
                <a:spcPts val="1600"/>
              </a:spcBef>
              <a:spcAft>
                <a:spcPts val="1600"/>
              </a:spcAft>
              <a:buClr>
                <a:srgbClr val="595959"/>
              </a:buClr>
              <a:buFont typeface="+mj-lt"/>
              <a:buAutoNum type="arabicPeriod"/>
            </a:pPr>
            <a:r>
              <a:rPr lang="en-US" sz="1700" dirty="0">
                <a:solidFill>
                  <a:srgbClr val="595959"/>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Khái quát sự hình thành và phát triển của kinh tế chính trị Mác - Lênin</a:t>
            </a:r>
          </a:p>
          <a:p>
            <a:pPr marL="342900" lvl="0" indent="-342900" algn="l" rtl="0">
              <a:lnSpc>
                <a:spcPct val="80000"/>
              </a:lnSpc>
              <a:spcBef>
                <a:spcPts val="1600"/>
              </a:spcBef>
              <a:spcAft>
                <a:spcPts val="1600"/>
              </a:spcAft>
              <a:buClr>
                <a:srgbClr val="595959"/>
              </a:buClr>
              <a:buFont typeface="+mj-lt"/>
              <a:buAutoNum type="arabicPeriod"/>
            </a:pPr>
            <a:r>
              <a:rPr lang="en-US" sz="1700" dirty="0">
                <a:solidFill>
                  <a:srgbClr val="595959"/>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Đối tượng, mục đích và phương pháp nghiên cứu của kinh tế chính trị Mác - Lênin</a:t>
            </a:r>
          </a:p>
          <a:p>
            <a:pPr marL="342900" lvl="0" indent="-342900" algn="l" rtl="0">
              <a:lnSpc>
                <a:spcPct val="80000"/>
              </a:lnSpc>
              <a:spcBef>
                <a:spcPts val="1600"/>
              </a:spcBef>
              <a:spcAft>
                <a:spcPts val="1600"/>
              </a:spcAft>
              <a:buClr>
                <a:srgbClr val="595959"/>
              </a:buClr>
              <a:buFont typeface="+mj-lt"/>
              <a:buAutoNum type="arabicPeriod"/>
            </a:pPr>
            <a:r>
              <a:rPr lang="en-US" sz="1700" dirty="0">
                <a:solidFill>
                  <a:srgbClr val="595959"/>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Chức năng của kinh tế chính trị Mác - Lênin</a:t>
            </a:r>
            <a:endParaRPr sz="1700" dirty="0">
              <a:solidFill>
                <a:srgbClr val="595959"/>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306" name="Google Shape;306;p43"/>
          <p:cNvPicPr preferRelativeResize="0"/>
          <p:nvPr/>
        </p:nvPicPr>
        <p:blipFill>
          <a:blip r:embed="rId3"/>
          <a:stretch>
            <a:fillRect/>
          </a:stretch>
        </p:blipFill>
        <p:spPr>
          <a:xfrm>
            <a:off x="311720" y="2181775"/>
            <a:ext cx="359092" cy="35464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r>
              <a:rPr lang="en-US" sz="3200" dirty="0"/>
              <a:t>1. </a:t>
            </a:r>
            <a:r>
              <a:rPr lang="en-US" sz="3200" dirty="0">
                <a:solidFill>
                  <a:schemeClr val="bg1"/>
                </a:solidFill>
              </a:rPr>
              <a:t>KHÁI QUÁT </a:t>
            </a:r>
            <a:r>
              <a:rPr lang="en-US" sz="3200" dirty="0">
                <a:solidFill>
                  <a:srgbClr val="00B0F0"/>
                </a:solidFill>
              </a:rPr>
              <a:t>SỰ HÌNH THÀNH VÀ PHÁT TRIỂN </a:t>
            </a:r>
            <a:r>
              <a:rPr lang="en-US" sz="3200" dirty="0">
                <a:solidFill>
                  <a:schemeClr val="bg1"/>
                </a:solidFill>
              </a:rPr>
              <a:t>CỦA KINH TẾ CHÍNH TRỊ MÁC - LÊNIN</a:t>
            </a:r>
            <a:endParaRPr lang="en-US" sz="3200" dirty="0">
              <a:solidFill>
                <a:schemeClr val="bg1"/>
              </a:solidFill>
              <a:latin typeface="Arial Black" panose="020B0A04020102020204"/>
              <a:ea typeface="Arial Black" panose="020B0A04020102020204"/>
              <a:cs typeface="Arial Black" panose="020B0A04020102020204"/>
              <a:sym typeface="Arial Black" panose="020B0A040201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4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THUẬT NGỮ KINH TẾ CHÍNH TRỊ</a:t>
            </a:r>
            <a:endParaRPr dirty="0"/>
          </a:p>
        </p:txBody>
      </p:sp>
      <p:sp>
        <p:nvSpPr>
          <p:cNvPr id="365" name="Google Shape;365;p47"/>
          <p:cNvSpPr/>
          <p:nvPr/>
        </p:nvSpPr>
        <p:spPr>
          <a:xfrm>
            <a:off x="5620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trị</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viết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ngắn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ngọn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từ</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bang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66" name="Google Shape;366;p47"/>
          <p:cNvSpPr/>
          <p:nvPr/>
        </p:nvSpPr>
        <p:spPr>
          <a:xfrm>
            <a:off x="3258600" y="3105798"/>
            <a:ext cx="2626800" cy="1468802"/>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góc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độ</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kinh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tế</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học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toàn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bộ</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hoạt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sản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xuất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phân</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phối</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trao</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đổi</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tiêu</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thụ</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hàng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hóa</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vụ</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cộng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đồng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quốc</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gia</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khoảng</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thời</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gian</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7" name="Google Shape;367;p47"/>
          <p:cNvSpPr/>
          <p:nvPr/>
        </p:nvSpPr>
        <p:spPr>
          <a:xfrm>
            <a:off x="59552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Phương</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pháp</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để</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trị</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nước</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và</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giúp</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đời</a:t>
            </a:r>
            <a:endPar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68" name="Google Shape;368;p47"/>
          <p:cNvPicPr preferRelativeResize="0"/>
          <p:nvPr/>
        </p:nvPicPr>
        <p:blipFill>
          <a:blip r:embed="rId3"/>
          <a:srcRect t="253" b="253"/>
          <a:stretch>
            <a:fillRect/>
          </a:stretch>
        </p:blipFill>
        <p:spPr>
          <a:xfrm>
            <a:off x="562000" y="3105800"/>
            <a:ext cx="2626800" cy="1468800"/>
          </a:xfrm>
          <a:prstGeom prst="rect">
            <a:avLst/>
          </a:prstGeom>
          <a:noFill/>
          <a:ln>
            <a:noFill/>
          </a:ln>
        </p:spPr>
      </p:pic>
      <p:pic>
        <p:nvPicPr>
          <p:cNvPr id="369" name="Google Shape;369;p47"/>
          <p:cNvPicPr preferRelativeResize="0"/>
          <p:nvPr/>
        </p:nvPicPr>
        <p:blipFill>
          <a:blip r:embed="rId4"/>
          <a:srcRect t="22042" b="22042"/>
          <a:stretch>
            <a:fillRect/>
          </a:stretch>
        </p:blipFill>
        <p:spPr>
          <a:xfrm>
            <a:off x="3258600" y="1562100"/>
            <a:ext cx="2626800" cy="1468800"/>
          </a:xfrm>
          <a:prstGeom prst="rect">
            <a:avLst/>
          </a:prstGeom>
          <a:noFill/>
          <a:ln>
            <a:noFill/>
          </a:ln>
        </p:spPr>
      </p:pic>
      <p:pic>
        <p:nvPicPr>
          <p:cNvPr id="370" name="Google Shape;370;p47"/>
          <p:cNvPicPr preferRelativeResize="0"/>
          <p:nvPr/>
        </p:nvPicPr>
        <p:blipFill>
          <a:blip r:embed="rId5"/>
          <a:srcRect t="12001" b="12001"/>
          <a:stretch>
            <a:fillRect/>
          </a:stretch>
        </p:blipFill>
        <p:spPr>
          <a:xfrm>
            <a:off x="5955200" y="3105800"/>
            <a:ext cx="2626798" cy="14688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50" name="Google Shape;550;p55"/>
          <p:cNvPicPr preferRelativeResize="0"/>
          <p:nvPr/>
        </p:nvPicPr>
        <p:blipFill>
          <a:blip r:embed="rId3"/>
          <a:srcRect t="21435" b="21435"/>
          <a:stretch>
            <a:fillRect/>
          </a:stretch>
        </p:blipFill>
        <p:spPr>
          <a:xfrm>
            <a:off x="2479048" y="1784553"/>
            <a:ext cx="1957497" cy="1669020"/>
          </a:xfrm>
          <a:prstGeom prst="rect">
            <a:avLst/>
          </a:prstGeom>
          <a:noFill/>
          <a:ln w="9525" cap="flat" cmpd="sng">
            <a:solidFill>
              <a:srgbClr val="B7B7B7"/>
            </a:solidFill>
            <a:prstDash val="solid"/>
            <a:round/>
            <a:headEnd type="none" w="sm" len="sm"/>
            <a:tailEnd type="none" w="sm" len="sm"/>
          </a:ln>
        </p:spPr>
      </p:pic>
      <p:pic>
        <p:nvPicPr>
          <p:cNvPr id="552" name="Google Shape;552;p55"/>
          <p:cNvPicPr preferRelativeResize="0"/>
          <p:nvPr/>
        </p:nvPicPr>
        <p:blipFill>
          <a:blip r:embed="rId4"/>
          <a:srcRect t="17249" b="17249"/>
          <a:stretch>
            <a:fillRect/>
          </a:stretch>
        </p:blipFill>
        <p:spPr>
          <a:xfrm>
            <a:off x="250641" y="1784553"/>
            <a:ext cx="1957511" cy="1669020"/>
          </a:xfrm>
          <a:prstGeom prst="rect">
            <a:avLst/>
          </a:prstGeom>
          <a:noFill/>
          <a:ln w="9525" cap="flat" cmpd="sng">
            <a:solidFill>
              <a:srgbClr val="B7B7B7"/>
            </a:solidFill>
            <a:prstDash val="solid"/>
            <a:round/>
            <a:headEnd type="none" w="sm" len="sm"/>
            <a:tailEnd type="none" w="sm" len="sm"/>
          </a:ln>
        </p:spPr>
      </p:pic>
      <p:sp>
        <p:nvSpPr>
          <p:cNvPr id="554" name="Google Shape;554;p55"/>
          <p:cNvSpPr txBox="1"/>
          <p:nvPr/>
        </p:nvSpPr>
        <p:spPr>
          <a:xfrm>
            <a:off x="457478" y="4079817"/>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rgbClr val="4E6F9B"/>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(1575 – 1621)</a:t>
            </a:r>
            <a:endParaRPr sz="1200" dirty="0">
              <a:solidFill>
                <a:srgbClr val="4E6F9B"/>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56" name="Google Shape;556;p55"/>
          <p:cNvSpPr txBox="1">
            <a:spLocks noGrp="1"/>
          </p:cNvSpPr>
          <p:nvPr>
            <p:ph type="subTitle" idx="2"/>
          </p:nvPr>
        </p:nvSpPr>
        <p:spPr>
          <a:xfrm>
            <a:off x="4436545" y="1723340"/>
            <a:ext cx="4521557" cy="2207517"/>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(Political Economy)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bởi</a:t>
            </a:r>
            <a:r>
              <a:rPr lang="en-US" sz="1800" dirty="0">
                <a:effectLst/>
                <a:latin typeface="Calibri" panose="020F0502020204030204" pitchFamily="34" charset="0"/>
                <a:ea typeface="Calibri" panose="020F0502020204030204" pitchFamily="34" charset="0"/>
                <a:cs typeface="Times New Roman" panose="02020603050405020304" pitchFamily="18" charset="0"/>
              </a:rPr>
              <a:t>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Montchretien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1615.</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kỷ</a:t>
            </a:r>
            <a:r>
              <a:rPr lang="en-US" sz="1800" dirty="0">
                <a:effectLst/>
                <a:latin typeface="Calibri" panose="020F0502020204030204" pitchFamily="34" charset="0"/>
                <a:ea typeface="Calibri" panose="020F0502020204030204" pitchFamily="34" charset="0"/>
                <a:cs typeface="Times New Roman" panose="02020603050405020304" pitchFamily="18" charset="0"/>
              </a:rPr>
              <a:t> XVIII, A. Smith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trở</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môn</a:t>
            </a:r>
            <a:r>
              <a:rPr lang="en-US" sz="1800" dirty="0">
                <a:effectLst/>
                <a:latin typeface="Calibri" panose="020F0502020204030204" pitchFamily="34" charset="0"/>
                <a:ea typeface="Calibri" panose="020F0502020204030204" pitchFamily="34" charset="0"/>
                <a:cs typeface="Times New Roman" panose="02020603050405020304" pitchFamily="18" charset="0"/>
              </a:rPr>
              <a:t>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557" name="Google Shape;557;p55"/>
          <p:cNvSpPr txBox="1"/>
          <p:nvPr/>
        </p:nvSpPr>
        <p:spPr>
          <a:xfrm>
            <a:off x="264750" y="3581162"/>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i="0" dirty="0">
                <a:solidFill>
                  <a:srgbClr val="202122"/>
                </a:solidFill>
                <a:effectLst/>
                <a:latin typeface="Arial" panose="020B0604020202020204" pitchFamily="34" charset="0"/>
              </a:rPr>
              <a:t>Antoine de </a:t>
            </a:r>
            <a:r>
              <a:rPr lang="en-US" sz="2000" i="0" dirty="0" err="1">
                <a:solidFill>
                  <a:srgbClr val="202122"/>
                </a:solidFill>
                <a:effectLst/>
                <a:latin typeface="Arial" panose="020B0604020202020204" pitchFamily="34" charset="0"/>
              </a:rPr>
              <a:t>Montchrestien</a:t>
            </a:r>
            <a:endParaRPr sz="1600" dirty="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59" name="Google Shape;559;p55"/>
          <p:cNvSpPr txBox="1"/>
          <p:nvPr/>
        </p:nvSpPr>
        <p:spPr>
          <a:xfrm>
            <a:off x="2981970" y="4049851"/>
            <a:ext cx="19575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rgbClr val="4E6F9B"/>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rPr>
              <a:t>(1723 – 1790)</a:t>
            </a:r>
            <a:endParaRPr sz="1200" dirty="0">
              <a:solidFill>
                <a:srgbClr val="4E6F9B"/>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560" name="Google Shape;560;p55"/>
          <p:cNvSpPr txBox="1"/>
          <p:nvPr/>
        </p:nvSpPr>
        <p:spPr>
          <a:xfrm>
            <a:off x="2772812" y="3704870"/>
            <a:ext cx="1957500" cy="341100"/>
          </a:xfrm>
          <a:prstGeom prst="rect">
            <a:avLst/>
          </a:prstGeom>
          <a:noFill/>
          <a:ln>
            <a:noFill/>
          </a:ln>
        </p:spPr>
        <p:txBody>
          <a:bodyPr spcFirstLastPara="1" wrap="square" lIns="91425" tIns="91425" rIns="91425" bIns="91425" anchor="ctr" anchorCtr="0">
            <a:noAutofit/>
          </a:bodyPr>
          <a:lstStyle/>
          <a:p>
            <a:pPr algn="l"/>
            <a:r>
              <a:rPr lang="en-US" sz="2000" b="0" i="0" dirty="0">
                <a:solidFill>
                  <a:srgbClr val="000000"/>
                </a:solidFill>
                <a:effectLst/>
                <a:latin typeface="Arial" panose="020B0604020202020204" pitchFamily="34" charset="0"/>
              </a:rPr>
              <a:t>Adam Smith</a:t>
            </a:r>
          </a:p>
        </p:txBody>
      </p:sp>
      <p:sp>
        <p:nvSpPr>
          <p:cNvPr id="3" name="Title 2"/>
          <p:cNvSpPr>
            <a:spLocks noGrp="1"/>
          </p:cNvSpPr>
          <p:nvPr>
            <p:ph type="title"/>
          </p:nvPr>
        </p:nvSpPr>
        <p:spPr/>
        <p:txBody>
          <a:bodyPr/>
          <a:lstStyle/>
          <a:p>
            <a:r>
              <a:rPr lang="en-US" dirty="0" err="1"/>
              <a:t>Thuật</a:t>
            </a:r>
            <a:r>
              <a:rPr lang="en-US" dirty="0"/>
              <a:t> </a:t>
            </a:r>
            <a:r>
              <a:rPr lang="en-US" dirty="0" err="1"/>
              <a:t>ngữ</a:t>
            </a:r>
            <a:r>
              <a:rPr lang="en-US" dirty="0"/>
              <a:t> </a:t>
            </a:r>
            <a:r>
              <a:rPr lang="en-US" dirty="0" err="1"/>
              <a:t>kinh</a:t>
            </a:r>
            <a:r>
              <a:rPr lang="en-US" dirty="0"/>
              <a:t> </a:t>
            </a:r>
            <a:r>
              <a:rPr lang="en-US" dirty="0" err="1"/>
              <a:t>tế</a:t>
            </a:r>
            <a:r>
              <a:rPr lang="en-US" dirty="0"/>
              <a:t> </a:t>
            </a:r>
            <a:r>
              <a:rPr lang="en-US" dirty="0" err="1"/>
              <a:t>chính</a:t>
            </a:r>
            <a:r>
              <a:rPr lang="en-US" dirty="0"/>
              <a:t> </a:t>
            </a:r>
            <a:r>
              <a:rPr lang="en-US" dirty="0" err="1"/>
              <a:t>trị</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subTitle" idx="1"/>
          </p:nvPr>
        </p:nvSpPr>
        <p:spPr>
          <a:xfrm>
            <a:off x="0" y="986666"/>
            <a:ext cx="4457700" cy="3242433"/>
          </a:xfrm>
          <a:prstGeom prst="rect">
            <a:avLst/>
          </a:prstGeom>
        </p:spPr>
        <p:txBody>
          <a:bodyPr spcFirstLastPara="1" wrap="square" lIns="91425" tIns="91425" rIns="91425" bIns="91425" anchor="ctr" anchorCtr="0">
            <a:noAutofit/>
          </a:bodyPr>
          <a:lstStyle/>
          <a:p>
            <a:pPr marL="0" marR="0" algn="l">
              <a:lnSpc>
                <a:spcPct val="107000"/>
              </a:lnSpc>
              <a:spcBef>
                <a:spcPts val="0"/>
              </a:spcBef>
              <a:spcAft>
                <a:spcPts val="800"/>
              </a:spcAft>
              <a:buFont typeface="Wingdings" panose="05000000000000000000" pitchFamily="2" charset="2"/>
              <a:buChar char="v"/>
            </a:pP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Trong</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tác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phẩm</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chuyên</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luận</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về</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kinh</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tế</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chính</a:t>
            </a:r>
            <a:r>
              <a:rPr lang="en-US" i="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i="1"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trị</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xuất</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bản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năm</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1615, </a:t>
            </a:r>
            <a:r>
              <a:rPr 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M</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ontchrestien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đã</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đề</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xuất</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môn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khoa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học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mới</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 khoa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học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kinh</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tế</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chính</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trị</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algn="l">
              <a:lnSpc>
                <a:spcPct val="107000"/>
              </a:lnSpc>
              <a:spcBef>
                <a:spcPts val="0"/>
              </a:spcBef>
              <a:spcAft>
                <a:spcPts val="800"/>
              </a:spcAft>
              <a:buFont typeface="Wingdings" panose="05000000000000000000" pitchFamily="2" charset="2"/>
              <a:buChar char="v"/>
            </a:pP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Ông</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cho</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rằng</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sức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mạnh</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nhà</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nước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gắn</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với</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sự</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giàu</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có</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của</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quốc</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gia</a:t>
            </a:r>
            <a:r>
              <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algn="l">
              <a:lnSpc>
                <a:spcPct val="107000"/>
              </a:lnSpc>
              <a:spcBef>
                <a:spcPts val="0"/>
              </a:spcBef>
              <a:spcAft>
                <a:spcPts val="800"/>
              </a:spcAft>
              <a:buFont typeface="Wingdings" panose="05000000000000000000" pitchFamily="2" charset="2"/>
              <a:buChar char="v"/>
            </a:pPr>
            <a:r>
              <a:rPr lang="en-US" b="0" i="0" dirty="0">
                <a:solidFill>
                  <a:schemeClr val="tx1"/>
                </a:solidFill>
                <a:effectLst/>
                <a:latin typeface="Calibri" panose="020F0502020204030204" pitchFamily="34" charset="0"/>
                <a:cs typeface="Calibri" panose="020F0502020204030204" pitchFamily="34" charset="0"/>
              </a:rPr>
              <a:t>T</a:t>
            </a:r>
            <a:r>
              <a:rPr lang="vi-VN" b="0" i="0" dirty="0">
                <a:solidFill>
                  <a:schemeClr val="tx1"/>
                </a:solidFill>
                <a:effectLst/>
                <a:latin typeface="Calibri" panose="020F0502020204030204" pitchFamily="34" charset="0"/>
                <a:cs typeface="Calibri" panose="020F0502020204030204" pitchFamily="34" charset="0"/>
              </a:rPr>
              <a:t>heo Montchrestien, thương nhân là gương mặt chính của nền kinh tế.</a:t>
            </a:r>
            <a:endParaRPr lang="en-US"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56" name="Google Shape;356;p46"/>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1" i="0" dirty="0" err="1">
                <a:solidFill>
                  <a:schemeClr val="tx1"/>
                </a:solidFill>
                <a:effectLst/>
                <a:latin typeface="Verdana" panose="020B0604030504040204" pitchFamily="34" charset="0"/>
              </a:rPr>
              <a:t>Công</a:t>
            </a:r>
            <a:r>
              <a:rPr lang="en-US" b="1" i="0" dirty="0">
                <a:solidFill>
                  <a:schemeClr val="tx1"/>
                </a:solidFill>
                <a:effectLst/>
                <a:latin typeface="Verdana" panose="020B0604030504040204" pitchFamily="34" charset="0"/>
              </a:rPr>
              <a:t> </a:t>
            </a:r>
            <a:r>
              <a:rPr lang="en-US" b="1" i="0" dirty="0" err="1">
                <a:solidFill>
                  <a:schemeClr val="tx1"/>
                </a:solidFill>
                <a:effectLst/>
                <a:latin typeface="Verdana" panose="020B0604030504040204" pitchFamily="34" charset="0"/>
              </a:rPr>
              <a:t>việc</a:t>
            </a:r>
            <a:r>
              <a:rPr lang="en-US" b="1" i="0" dirty="0">
                <a:solidFill>
                  <a:schemeClr val="tx1"/>
                </a:solidFill>
                <a:effectLst/>
                <a:latin typeface="Verdana" panose="020B0604030504040204" pitchFamily="34" charset="0"/>
              </a:rPr>
              <a:t> </a:t>
            </a:r>
            <a:r>
              <a:rPr lang="en-US" b="1" i="0" dirty="0" err="1">
                <a:solidFill>
                  <a:schemeClr val="tx1"/>
                </a:solidFill>
                <a:effectLst/>
                <a:latin typeface="Verdana" panose="020B0604030504040204" pitchFamily="34" charset="0"/>
              </a:rPr>
              <a:t>buôn</a:t>
            </a:r>
            <a:r>
              <a:rPr lang="en-US" b="1" i="0" dirty="0">
                <a:solidFill>
                  <a:schemeClr val="tx1"/>
                </a:solidFill>
                <a:effectLst/>
                <a:latin typeface="Verdana" panose="020B0604030504040204" pitchFamily="34" charset="0"/>
              </a:rPr>
              <a:t> </a:t>
            </a:r>
            <a:r>
              <a:rPr lang="en-US" b="1" i="0" dirty="0" err="1">
                <a:solidFill>
                  <a:schemeClr val="tx1"/>
                </a:solidFill>
                <a:effectLst/>
                <a:latin typeface="Verdana" panose="020B0604030504040204" pitchFamily="34" charset="0"/>
              </a:rPr>
              <a:t>bán</a:t>
            </a:r>
            <a:r>
              <a:rPr lang="en-US" b="1" i="0" dirty="0">
                <a:solidFill>
                  <a:schemeClr val="tx1"/>
                </a:solidFill>
                <a:effectLst/>
                <a:latin typeface="Verdana" panose="020B0604030504040204" pitchFamily="34" charset="0"/>
              </a:rPr>
              <a:t> </a:t>
            </a:r>
            <a:r>
              <a:rPr lang="en-US" b="1" i="0" dirty="0" err="1">
                <a:solidFill>
                  <a:schemeClr val="tx1"/>
                </a:solidFill>
                <a:effectLst/>
                <a:latin typeface="Verdana" panose="020B0604030504040204" pitchFamily="34" charset="0"/>
              </a:rPr>
              <a:t>lông</a:t>
            </a:r>
            <a:r>
              <a:rPr lang="en-US" b="1" i="0" dirty="0">
                <a:solidFill>
                  <a:schemeClr val="tx1"/>
                </a:solidFill>
                <a:effectLst/>
                <a:latin typeface="Verdana" panose="020B0604030504040204" pitchFamily="34" charset="0"/>
              </a:rPr>
              <a:t> </a:t>
            </a:r>
            <a:r>
              <a:rPr lang="en-US" b="1" i="0" dirty="0" err="1">
                <a:solidFill>
                  <a:schemeClr val="tx1"/>
                </a:solidFill>
                <a:effectLst/>
                <a:latin typeface="Verdana" panose="020B0604030504040204" pitchFamily="34" charset="0"/>
              </a:rPr>
              <a:t>thú</a:t>
            </a:r>
            <a:r>
              <a:rPr lang="en-US" b="1" i="0" dirty="0">
                <a:solidFill>
                  <a:schemeClr val="tx1"/>
                </a:solidFill>
                <a:effectLst/>
                <a:latin typeface="Verdana" panose="020B0604030504040204" pitchFamily="34" charset="0"/>
              </a:rPr>
              <a:t> ở </a:t>
            </a:r>
            <a:r>
              <a:rPr lang="en-US" b="1" i="0" dirty="0" err="1">
                <a:solidFill>
                  <a:schemeClr val="tx1"/>
                </a:solidFill>
                <a:effectLst/>
                <a:latin typeface="Verdana" panose="020B0604030504040204" pitchFamily="34" charset="0"/>
              </a:rPr>
              <a:t>thế</a:t>
            </a:r>
            <a:r>
              <a:rPr lang="en-US" b="1" i="0" dirty="0">
                <a:solidFill>
                  <a:schemeClr val="tx1"/>
                </a:solidFill>
                <a:effectLst/>
                <a:latin typeface="Verdana" panose="020B0604030504040204" pitchFamily="34" charset="0"/>
              </a:rPr>
              <a:t> </a:t>
            </a:r>
            <a:r>
              <a:rPr lang="en-US" b="1" i="0" dirty="0" err="1">
                <a:solidFill>
                  <a:schemeClr val="tx1"/>
                </a:solidFill>
                <a:effectLst/>
                <a:latin typeface="Verdana" panose="020B0604030504040204" pitchFamily="34" charset="0"/>
              </a:rPr>
              <a:t>kỷ</a:t>
            </a:r>
            <a:r>
              <a:rPr lang="en-US" b="1" i="0" dirty="0">
                <a:solidFill>
                  <a:schemeClr val="tx1"/>
                </a:solidFill>
                <a:effectLst/>
                <a:latin typeface="Verdana" panose="020B0604030504040204" pitchFamily="34" charset="0"/>
              </a:rPr>
              <a:t> XVI</a:t>
            </a:r>
            <a:endParaRPr dirty="0">
              <a:solidFill>
                <a:schemeClr val="tx1"/>
              </a:solidFill>
            </a:endParaRPr>
          </a:p>
        </p:txBody>
      </p:sp>
      <p:sp>
        <p:nvSpPr>
          <p:cNvPr id="357" name="Google Shape;357;p46"/>
          <p:cNvSpPr/>
          <p:nvPr/>
        </p:nvSpPr>
        <p:spPr>
          <a:xfrm>
            <a:off x="171450" y="158693"/>
            <a:ext cx="778360" cy="699837"/>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 name="Picture 2"/>
          <p:cNvPicPr>
            <a:picLocks noChangeAspect="1"/>
          </p:cNvPicPr>
          <p:nvPr/>
        </p:nvPicPr>
        <p:blipFill>
          <a:blip r:embed="rId3"/>
          <a:stretch>
            <a:fillRect/>
          </a:stretch>
        </p:blipFill>
        <p:spPr>
          <a:xfrm>
            <a:off x="4997537" y="858530"/>
            <a:ext cx="3686175" cy="25812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subTitle" idx="1"/>
          </p:nvPr>
        </p:nvSpPr>
        <p:spPr>
          <a:xfrm>
            <a:off x="0" y="986666"/>
            <a:ext cx="4457700" cy="3998141"/>
          </a:xfrm>
          <a:prstGeom prst="rect">
            <a:avLst/>
          </a:prstGeom>
        </p:spPr>
        <p:txBody>
          <a:bodyPr spcFirstLastPara="1" wrap="square" lIns="91425" tIns="91425" rIns="91425" bIns="91425" anchor="ctr" anchorCtr="0">
            <a:noAutofit/>
          </a:bodyPr>
          <a:lstStyle/>
          <a:p>
            <a:pPr marL="0" marR="0" algn="l">
              <a:lnSpc>
                <a:spcPct val="107000"/>
              </a:lnSpc>
              <a:spcBef>
                <a:spcPts val="0"/>
              </a:spcBef>
              <a:spcAft>
                <a:spcPts val="800"/>
              </a:spcAft>
              <a:buFont typeface="Wingdings" panose="05000000000000000000" pitchFamily="2" charset="2"/>
              <a:buChar char="v"/>
            </a:pP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tác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phẩm</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cải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quốc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gia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quốc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phú</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luận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Adam Smith.</a:t>
            </a:r>
          </a:p>
          <a:p>
            <a:pPr marL="0" marR="0" algn="l">
              <a:lnSpc>
                <a:spcPct val="107000"/>
              </a:lnSpc>
              <a:spcBef>
                <a:spcPts val="0"/>
              </a:spcBef>
              <a:spcAft>
                <a:spcPts val="800"/>
              </a:spcAft>
              <a:buFont typeface="Wingdings" panose="05000000000000000000" pitchFamily="2" charset="2"/>
              <a:buChar char="v"/>
            </a:pP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Ông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ra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về</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kinh</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tế</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trị</a:t>
            </a:r>
            <a:r>
              <a:rPr lang="en-US" sz="18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ngành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khoa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gắn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khách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lập</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hướng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tới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nguồn</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thu</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dồi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dào</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sinh</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phong</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phú</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dân</a:t>
            </a: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6" name="Google Shape;356;p46"/>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0" i="1" dirty="0">
                <a:solidFill>
                  <a:srgbClr val="202122"/>
                </a:solidFill>
                <a:effectLst/>
                <a:latin typeface="Arial" panose="020B0604020202020204" pitchFamily="34" charset="0"/>
              </a:rPr>
              <a:t>The Wealth of Nations </a:t>
            </a:r>
          </a:p>
          <a:p>
            <a:pPr marL="0" lvl="0" indent="0" algn="ctr" rtl="0">
              <a:spcBef>
                <a:spcPts val="0"/>
              </a:spcBef>
              <a:spcAft>
                <a:spcPts val="16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Adam Smith</a:t>
            </a:r>
            <a:endParaRPr dirty="0">
              <a:solidFill>
                <a:schemeClr val="bg1"/>
              </a:solidFill>
            </a:endParaRPr>
          </a:p>
        </p:txBody>
      </p:sp>
      <p:sp>
        <p:nvSpPr>
          <p:cNvPr id="357" name="Google Shape;357;p46"/>
          <p:cNvSpPr/>
          <p:nvPr/>
        </p:nvSpPr>
        <p:spPr>
          <a:xfrm>
            <a:off x="171450" y="158693"/>
            <a:ext cx="778360" cy="699837"/>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 name="Picture 2"/>
          <p:cNvPicPr>
            <a:picLocks noChangeAspect="1"/>
          </p:cNvPicPr>
          <p:nvPr/>
        </p:nvPicPr>
        <p:blipFill>
          <a:blip r:embed="rId3"/>
          <a:srcRect/>
          <a:stretch>
            <a:fillRect/>
          </a:stretch>
        </p:blipFill>
        <p:spPr>
          <a:xfrm>
            <a:off x="5524825" y="943351"/>
            <a:ext cx="2870550" cy="2557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80" name="Google Shape;580;p56"/>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Calibri" panose="020F0502020204030204" pitchFamily="34" charset="0"/>
                <a:cs typeface="Calibri" panose="020F0502020204030204" pitchFamily="34" charset="0"/>
              </a:rPr>
              <a:t>C</a:t>
            </a:r>
            <a:r>
              <a:rPr lang="en-GB" sz="2400" dirty="0">
                <a:latin typeface="Calibri" panose="020F0502020204030204" pitchFamily="34" charset="0"/>
                <a:cs typeface="Calibri" panose="020F0502020204030204" pitchFamily="34" charset="0"/>
              </a:rPr>
              <a:t>ác giai đoạn phát triển của kinh tế chính trị</a:t>
            </a:r>
            <a:endParaRPr sz="2400" dirty="0">
              <a:latin typeface="Calibri" panose="020F0502020204030204" pitchFamily="34" charset="0"/>
              <a:cs typeface="Calibri" panose="020F0502020204030204" pitchFamily="34" charset="0"/>
            </a:endParaRPr>
          </a:p>
        </p:txBody>
      </p:sp>
      <p:grpSp>
        <p:nvGrpSpPr>
          <p:cNvPr id="586" name="Google Shape;586;p56"/>
          <p:cNvGrpSpPr/>
          <p:nvPr/>
        </p:nvGrpSpPr>
        <p:grpSpPr>
          <a:xfrm>
            <a:off x="368027" y="1175225"/>
            <a:ext cx="3038722" cy="683213"/>
            <a:chOff x="1362074" y="961950"/>
            <a:chExt cx="2552639" cy="541500"/>
          </a:xfrm>
        </p:grpSpPr>
        <p:sp>
          <p:nvSpPr>
            <p:cNvPr id="587" name="Google Shape;587;p56"/>
            <p:cNvSpPr txBox="1"/>
            <p:nvPr/>
          </p:nvSpPr>
          <p:spPr>
            <a:xfrm>
              <a:off x="1362074" y="1157850"/>
              <a:ext cx="2552639"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434343"/>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T</a:t>
              </a:r>
              <a:r>
                <a:rPr lang="en-GB" dirty="0">
                  <a:solidFill>
                    <a:srgbClr val="434343"/>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ừ thời kỳ cổ đại đến cuối thế kỷ XVIII</a:t>
              </a:r>
              <a:endParaRPr dirty="0">
                <a:solidFill>
                  <a:srgbClr val="434343"/>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sp>
          <p:nvSpPr>
            <p:cNvPr id="588" name="Google Shape;588;p56"/>
            <p:cNvSpPr txBox="1"/>
            <p:nvPr/>
          </p:nvSpPr>
          <p:spPr>
            <a:xfrm>
              <a:off x="1362075" y="9619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4E6E9A"/>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G</a:t>
              </a:r>
              <a:r>
                <a:rPr lang="en-GB" b="1" dirty="0">
                  <a:solidFill>
                    <a:srgbClr val="4E6E9A"/>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iai đoạn 1</a:t>
              </a:r>
              <a:endParaRPr b="1" dirty="0">
                <a:solidFill>
                  <a:srgbClr val="4E6E9A"/>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grpSp>
      <p:grpSp>
        <p:nvGrpSpPr>
          <p:cNvPr id="592" name="Google Shape;592;p56"/>
          <p:cNvGrpSpPr/>
          <p:nvPr/>
        </p:nvGrpSpPr>
        <p:grpSpPr>
          <a:xfrm>
            <a:off x="4735965" y="1057012"/>
            <a:ext cx="2762055" cy="727209"/>
            <a:chOff x="1989643" y="725578"/>
            <a:chExt cx="1651972" cy="727209"/>
          </a:xfrm>
        </p:grpSpPr>
        <p:sp>
          <p:nvSpPr>
            <p:cNvPr id="593" name="Google Shape;593;p56"/>
            <p:cNvSpPr txBox="1"/>
            <p:nvPr/>
          </p:nvSpPr>
          <p:spPr>
            <a:xfrm>
              <a:off x="2003315" y="1107187"/>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434343"/>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T</a:t>
              </a:r>
              <a:r>
                <a:rPr lang="en-GB" dirty="0">
                  <a:solidFill>
                    <a:srgbClr val="434343"/>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ừ sau thế kỷ XVIII đến nay</a:t>
              </a:r>
              <a:endParaRPr dirty="0">
                <a:solidFill>
                  <a:srgbClr val="434343"/>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sp>
          <p:nvSpPr>
            <p:cNvPr id="594" name="Google Shape;594;p56"/>
            <p:cNvSpPr txBox="1"/>
            <p:nvPr/>
          </p:nvSpPr>
          <p:spPr>
            <a:xfrm>
              <a:off x="1989643" y="725578"/>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4E6E9A"/>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G</a:t>
              </a:r>
              <a:r>
                <a:rPr lang="en-GB" b="1" dirty="0">
                  <a:solidFill>
                    <a:srgbClr val="4E6E9A"/>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iai đoạn 2</a:t>
              </a:r>
              <a:endParaRPr b="1" dirty="0">
                <a:solidFill>
                  <a:srgbClr val="4E6E9A"/>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grpSp>
      <p:sp>
        <p:nvSpPr>
          <p:cNvPr id="37" name="Google Shape;911;p66"/>
          <p:cNvSpPr txBox="1"/>
          <p:nvPr/>
        </p:nvSpPr>
        <p:spPr>
          <a:xfrm>
            <a:off x="1011577" y="2071335"/>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Tư</a:t>
            </a:r>
            <a:r>
              <a:rPr lang="en-US" dirty="0">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 </a:t>
            </a:r>
            <a:r>
              <a:rPr lang="en-US" dirty="0" err="1">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tưởng</a:t>
            </a:r>
            <a:r>
              <a:rPr lang="en-US" dirty="0">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 </a:t>
            </a:r>
            <a:r>
              <a:rPr lang="en-US" dirty="0" err="1">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kinh</a:t>
            </a:r>
            <a:r>
              <a:rPr lang="en-US" dirty="0">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 </a:t>
            </a:r>
            <a:r>
              <a:rPr lang="en-US" dirty="0" err="1">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tế</a:t>
            </a:r>
            <a:r>
              <a:rPr lang="en-US" dirty="0">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 </a:t>
            </a:r>
            <a:r>
              <a:rPr lang="en-US" dirty="0" err="1">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thời</a:t>
            </a:r>
            <a:r>
              <a:rPr lang="en-US" dirty="0">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 </a:t>
            </a:r>
            <a:r>
              <a:rPr lang="en-US" dirty="0" err="1">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cổ</a:t>
            </a:r>
            <a:r>
              <a:rPr lang="en-US" dirty="0">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 </a:t>
            </a:r>
            <a:r>
              <a:rPr lang="en-US" dirty="0" err="1">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trung</a:t>
            </a:r>
            <a:r>
              <a:rPr lang="en-US" dirty="0">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 </a:t>
            </a:r>
            <a:r>
              <a:rPr lang="en-US" dirty="0" err="1">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rPr>
              <a:t>đại</a:t>
            </a:r>
            <a:endParaRPr dirty="0">
              <a:solidFill>
                <a:schemeClr val="tx1"/>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sp>
        <p:nvSpPr>
          <p:cNvPr id="38" name="Google Shape;912;p66"/>
          <p:cNvSpPr txBox="1"/>
          <p:nvPr/>
        </p:nvSpPr>
        <p:spPr>
          <a:xfrm>
            <a:off x="1011576" y="1854160"/>
            <a:ext cx="2154533"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effectLst/>
                <a:latin typeface="Calibri" panose="020F0502020204030204" pitchFamily="34" charset="0"/>
                <a:ea typeface="Calibri" panose="020F0502020204030204" pitchFamily="34" charset="0"/>
                <a:cs typeface="Calibri" panose="020F0502020204030204" pitchFamily="34" charset="0"/>
              </a:rPr>
              <a:t>Từ</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cổ</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đại</a:t>
            </a:r>
            <a:r>
              <a:rPr lang="en-US" dirty="0">
                <a:effectLst/>
                <a:latin typeface="Calibri" panose="020F0502020204030204" pitchFamily="34" charset="0"/>
                <a:ea typeface="Calibri" panose="020F0502020204030204" pitchFamily="34" charset="0"/>
                <a:cs typeface="Calibri" panose="020F0502020204030204" pitchFamily="34" charset="0"/>
              </a:rPr>
              <a:t> –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a:t>
            </a:r>
            <a:endParaRPr b="1" dirty="0">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sp>
        <p:nvSpPr>
          <p:cNvPr id="39" name="Google Shape;913;p66"/>
          <p:cNvSpPr txBox="1"/>
          <p:nvPr/>
        </p:nvSpPr>
        <p:spPr>
          <a:xfrm>
            <a:off x="1011577" y="2908010"/>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effectLst/>
                <a:latin typeface="Calibri" panose="020F0502020204030204" pitchFamily="34" charset="0"/>
                <a:ea typeface="Calibri" panose="020F0502020204030204" pitchFamily="34" charset="0"/>
                <a:cs typeface="Calibri" panose="020F0502020204030204" pitchFamily="34" charset="0"/>
              </a:rPr>
              <a:t>chủ</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nghĩa</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trọng</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thương</a:t>
            </a:r>
            <a:endParaRPr dirty="0">
              <a:solidFill>
                <a:srgbClr val="666666"/>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sp>
        <p:nvSpPr>
          <p:cNvPr id="40" name="Google Shape;914;p66"/>
          <p:cNvSpPr txBox="1"/>
          <p:nvPr/>
        </p:nvSpPr>
        <p:spPr>
          <a:xfrm>
            <a:off x="1011576" y="2690823"/>
            <a:ext cx="2817473"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dirty="0" err="1">
                <a:effectLst/>
                <a:latin typeface="Calibri" panose="020F0502020204030204" pitchFamily="34" charset="0"/>
                <a:ea typeface="Calibri" panose="020F0502020204030204" pitchFamily="34" charset="0"/>
                <a:cs typeface="Calibri" panose="020F0502020204030204" pitchFamily="34" charset="0"/>
              </a:rPr>
              <a:t>Từ</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 – </a:t>
            </a:r>
            <a:r>
              <a:rPr lang="en-US" dirty="0" err="1">
                <a:effectLst/>
                <a:latin typeface="Calibri" panose="020F0502020204030204" pitchFamily="34" charset="0"/>
                <a:ea typeface="Calibri" panose="020F0502020204030204" pitchFamily="34" charset="0"/>
                <a:cs typeface="Calibri" panose="020F0502020204030204" pitchFamily="34" charset="0"/>
              </a:rPr>
              <a:t>cuối</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XVII</a:t>
            </a:r>
            <a:endParaRPr b="1" dirty="0">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sp>
        <p:nvSpPr>
          <p:cNvPr id="41" name="Google Shape;915;p66"/>
          <p:cNvSpPr txBox="1"/>
          <p:nvPr/>
        </p:nvSpPr>
        <p:spPr>
          <a:xfrm>
            <a:off x="1011577" y="3744685"/>
            <a:ext cx="4310700" cy="548700"/>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dirty="0" err="1">
                <a:effectLst/>
                <a:latin typeface="Calibri" panose="020F0502020204030204" pitchFamily="34" charset="0"/>
                <a:ea typeface="Calibri" panose="020F0502020204030204" pitchFamily="34" charset="0"/>
                <a:cs typeface="Calibri" panose="020F0502020204030204" pitchFamily="34" charset="0"/>
              </a:rPr>
              <a:t>chủ</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nghĩa</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trọng</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nông</a:t>
            </a: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2" name="Google Shape;916;p66"/>
          <p:cNvSpPr txBox="1"/>
          <p:nvPr/>
        </p:nvSpPr>
        <p:spPr>
          <a:xfrm>
            <a:off x="1011576" y="3527510"/>
            <a:ext cx="3126084"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dirty="0" err="1">
                <a:effectLst/>
                <a:latin typeface="Calibri" panose="020F0502020204030204" pitchFamily="34" charset="0"/>
                <a:ea typeface="Calibri" panose="020F0502020204030204" pitchFamily="34" charset="0"/>
                <a:cs typeface="Calibri" panose="020F0502020204030204" pitchFamily="34" charset="0"/>
              </a:rPr>
              <a:t>Từ</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XVII – </a:t>
            </a:r>
            <a:r>
              <a:rPr lang="en-US" dirty="0" err="1">
                <a:effectLst/>
                <a:latin typeface="Calibri" panose="020F0502020204030204" pitchFamily="34" charset="0"/>
                <a:ea typeface="Calibri" panose="020F0502020204030204" pitchFamily="34" charset="0"/>
                <a:cs typeface="Calibri" panose="020F0502020204030204" pitchFamily="34" charset="0"/>
              </a:rPr>
              <a:t>nửa</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đầu</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XVIII</a:t>
            </a:r>
            <a:endParaRPr b="1" dirty="0">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sp>
        <p:nvSpPr>
          <p:cNvPr id="43" name="Google Shape;917;p66"/>
          <p:cNvSpPr txBox="1"/>
          <p:nvPr/>
        </p:nvSpPr>
        <p:spPr>
          <a:xfrm>
            <a:off x="1011577" y="4608660"/>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effectLst/>
                <a:latin typeface="Calibri" panose="020F0502020204030204" pitchFamily="34" charset="0"/>
                <a:ea typeface="Calibri" panose="020F0502020204030204" pitchFamily="34" charset="0"/>
                <a:cs typeface="Calibri" panose="020F0502020204030204" pitchFamily="34" charset="0"/>
              </a:rPr>
              <a:t>kinh</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chính</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trị</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tư</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sản</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cổ</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điển</a:t>
            </a:r>
            <a:r>
              <a:rPr lang="en-US" dirty="0">
                <a:effectLst/>
                <a:latin typeface="Calibri" panose="020F0502020204030204" pitchFamily="34" charset="0"/>
                <a:ea typeface="Calibri" panose="020F0502020204030204" pitchFamily="34" charset="0"/>
                <a:cs typeface="Calibri" panose="020F0502020204030204" pitchFamily="34" charset="0"/>
              </a:rPr>
              <a:t> Anh</a:t>
            </a:r>
            <a:endParaRPr dirty="0">
              <a:solidFill>
                <a:srgbClr val="666666"/>
              </a:solidFill>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sp>
        <p:nvSpPr>
          <p:cNvPr id="44" name="Google Shape;918;p66"/>
          <p:cNvSpPr txBox="1"/>
          <p:nvPr/>
        </p:nvSpPr>
        <p:spPr>
          <a:xfrm>
            <a:off x="1011577" y="4391473"/>
            <a:ext cx="2817472"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dirty="0" err="1">
                <a:effectLst/>
                <a:latin typeface="Calibri" panose="020F0502020204030204" pitchFamily="34" charset="0"/>
                <a:ea typeface="Calibri" panose="020F0502020204030204" pitchFamily="34" charset="0"/>
                <a:cs typeface="Calibri" panose="020F0502020204030204" pitchFamily="34" charset="0"/>
              </a:rPr>
              <a:t>Giữa</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XVII – </a:t>
            </a:r>
            <a:r>
              <a:rPr lang="en-US" dirty="0" err="1">
                <a:effectLst/>
                <a:latin typeface="Calibri" panose="020F0502020204030204" pitchFamily="34" charset="0"/>
                <a:ea typeface="Calibri" panose="020F0502020204030204" pitchFamily="34" charset="0"/>
                <a:cs typeface="Calibri" panose="020F0502020204030204" pitchFamily="34" charset="0"/>
              </a:rPr>
              <a:t>cuối</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kỷ</a:t>
            </a:r>
            <a:r>
              <a:rPr lang="en-US" dirty="0">
                <a:effectLst/>
                <a:latin typeface="Calibri" panose="020F0502020204030204" pitchFamily="34" charset="0"/>
                <a:ea typeface="Calibri" panose="020F0502020204030204" pitchFamily="34" charset="0"/>
                <a:cs typeface="Calibri" panose="020F0502020204030204" pitchFamily="34" charset="0"/>
              </a:rPr>
              <a:t> XVIII</a:t>
            </a:r>
            <a:endParaRPr b="1" dirty="0">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grpSp>
        <p:nvGrpSpPr>
          <p:cNvPr id="45" name="Google Shape;919;p66"/>
          <p:cNvGrpSpPr/>
          <p:nvPr/>
        </p:nvGrpSpPr>
        <p:grpSpPr>
          <a:xfrm>
            <a:off x="341224" y="1944035"/>
            <a:ext cx="582707" cy="586117"/>
            <a:chOff x="3440247" y="1295900"/>
            <a:chExt cx="582707" cy="586117"/>
          </a:xfrm>
        </p:grpSpPr>
        <p:sp>
          <p:nvSpPr>
            <p:cNvPr id="46" name="Google Shape;920;p66"/>
            <p:cNvSpPr/>
            <p:nvPr/>
          </p:nvSpPr>
          <p:spPr>
            <a:xfrm>
              <a:off x="3450253" y="13093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47" name="Google Shape;921;p66"/>
            <p:cNvSpPr/>
            <p:nvPr/>
          </p:nvSpPr>
          <p:spPr>
            <a:xfrm>
              <a:off x="3440247" y="129590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Calibri" panose="020F0502020204030204" pitchFamily="34" charset="0"/>
                <a:cs typeface="Calibri" panose="020F0502020204030204" pitchFamily="34" charset="0"/>
              </a:endParaRPr>
            </a:p>
          </p:txBody>
        </p:sp>
        <p:sp>
          <p:nvSpPr>
            <p:cNvPr id="48" name="Google Shape;922;p66"/>
            <p:cNvSpPr/>
            <p:nvPr/>
          </p:nvSpPr>
          <p:spPr>
            <a:xfrm>
              <a:off x="3520500" y="1428500"/>
              <a:ext cx="388200" cy="283500"/>
            </a:xfrm>
            <a:custGeom>
              <a:avLst/>
              <a:gdLst/>
              <a:ahLst/>
              <a:cxnLst/>
              <a:rect l="l" t="t" r="r" b="b"/>
              <a:pathLst>
                <a:path w="120000" h="120000" extrusionOk="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grpSp>
      <p:grpSp>
        <p:nvGrpSpPr>
          <p:cNvPr id="49" name="Google Shape;923;p66"/>
          <p:cNvGrpSpPr/>
          <p:nvPr/>
        </p:nvGrpSpPr>
        <p:grpSpPr>
          <a:xfrm>
            <a:off x="346224" y="2784048"/>
            <a:ext cx="582707" cy="579405"/>
            <a:chOff x="3445247" y="2135913"/>
            <a:chExt cx="582707" cy="579405"/>
          </a:xfrm>
        </p:grpSpPr>
        <p:sp>
          <p:nvSpPr>
            <p:cNvPr id="50" name="Google Shape;924;p66"/>
            <p:cNvSpPr/>
            <p:nvPr/>
          </p:nvSpPr>
          <p:spPr>
            <a:xfrm>
              <a:off x="3455253" y="21426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1" name="Google Shape;925;p66"/>
            <p:cNvSpPr/>
            <p:nvPr/>
          </p:nvSpPr>
          <p:spPr>
            <a:xfrm>
              <a:off x="3445247" y="21359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Calibri" panose="020F0502020204030204" pitchFamily="34" charset="0"/>
                <a:cs typeface="Calibri" panose="020F0502020204030204" pitchFamily="34" charset="0"/>
              </a:endParaRPr>
            </a:p>
          </p:txBody>
        </p:sp>
        <p:sp>
          <p:nvSpPr>
            <p:cNvPr id="52" name="Google Shape;926;p66"/>
            <p:cNvSpPr/>
            <p:nvPr/>
          </p:nvSpPr>
          <p:spPr>
            <a:xfrm>
              <a:off x="3539276" y="2198574"/>
              <a:ext cx="359100" cy="442800"/>
            </a:xfrm>
            <a:custGeom>
              <a:avLst/>
              <a:gdLst/>
              <a:ahLst/>
              <a:cxnLst/>
              <a:rect l="l" t="t" r="r" b="b"/>
              <a:pathLst>
                <a:path w="120000" h="120000" extrusionOk="0">
                  <a:moveTo>
                    <a:pt x="60000" y="65507"/>
                  </a:moveTo>
                  <a:cubicBezTo>
                    <a:pt x="43346" y="65507"/>
                    <a:pt x="40039" y="73623"/>
                    <a:pt x="40039" y="81835"/>
                  </a:cubicBezTo>
                  <a:cubicBezTo>
                    <a:pt x="40039" y="90048"/>
                    <a:pt x="43346" y="109082"/>
                    <a:pt x="46771" y="114589"/>
                  </a:cubicBezTo>
                  <a:cubicBezTo>
                    <a:pt x="50078" y="120000"/>
                    <a:pt x="53385" y="120000"/>
                    <a:pt x="53385" y="120000"/>
                  </a:cubicBezTo>
                  <a:lnTo>
                    <a:pt x="66732" y="120000"/>
                  </a:lnTo>
                  <a:cubicBezTo>
                    <a:pt x="66732" y="120000"/>
                    <a:pt x="70039" y="120000"/>
                    <a:pt x="73346" y="114589"/>
                  </a:cubicBezTo>
                  <a:cubicBezTo>
                    <a:pt x="76771" y="109082"/>
                    <a:pt x="80078" y="90048"/>
                    <a:pt x="80078" y="81835"/>
                  </a:cubicBezTo>
                  <a:cubicBezTo>
                    <a:pt x="80078" y="73623"/>
                    <a:pt x="76771" y="65507"/>
                    <a:pt x="60000" y="65507"/>
                  </a:cubicBezTo>
                  <a:close/>
                  <a:moveTo>
                    <a:pt x="67440" y="112077"/>
                  </a:moveTo>
                  <a:cubicBezTo>
                    <a:pt x="66377" y="113429"/>
                    <a:pt x="65669" y="114299"/>
                    <a:pt x="65433" y="114589"/>
                  </a:cubicBezTo>
                  <a:lnTo>
                    <a:pt x="54685" y="114589"/>
                  </a:lnTo>
                  <a:cubicBezTo>
                    <a:pt x="54330" y="114299"/>
                    <a:pt x="53740" y="113429"/>
                    <a:pt x="52677" y="112077"/>
                  </a:cubicBezTo>
                  <a:cubicBezTo>
                    <a:pt x="50433" y="108019"/>
                    <a:pt x="46771" y="90338"/>
                    <a:pt x="46771" y="81835"/>
                  </a:cubicBezTo>
                  <a:cubicBezTo>
                    <a:pt x="46771" y="73623"/>
                    <a:pt x="50078" y="70917"/>
                    <a:pt x="60000" y="70917"/>
                  </a:cubicBezTo>
                  <a:cubicBezTo>
                    <a:pt x="70039" y="70917"/>
                    <a:pt x="73346" y="73623"/>
                    <a:pt x="73346" y="81835"/>
                  </a:cubicBezTo>
                  <a:cubicBezTo>
                    <a:pt x="73346" y="90338"/>
                    <a:pt x="69685" y="108019"/>
                    <a:pt x="67440" y="112077"/>
                  </a:cubicBezTo>
                  <a:close/>
                  <a:moveTo>
                    <a:pt x="60000" y="0"/>
                  </a:moveTo>
                  <a:cubicBezTo>
                    <a:pt x="27047" y="0"/>
                    <a:pt x="0" y="22125"/>
                    <a:pt x="0" y="49082"/>
                  </a:cubicBezTo>
                  <a:cubicBezTo>
                    <a:pt x="0" y="68792"/>
                    <a:pt x="14055" y="85700"/>
                    <a:pt x="34370" y="93526"/>
                  </a:cubicBezTo>
                  <a:cubicBezTo>
                    <a:pt x="34015" y="91400"/>
                    <a:pt x="33661" y="89178"/>
                    <a:pt x="33661" y="87053"/>
                  </a:cubicBezTo>
                  <a:cubicBezTo>
                    <a:pt x="17716" y="79420"/>
                    <a:pt x="6732" y="65507"/>
                    <a:pt x="6732" y="49082"/>
                  </a:cubicBezTo>
                  <a:cubicBezTo>
                    <a:pt x="6732" y="25120"/>
                    <a:pt x="30708" y="5507"/>
                    <a:pt x="60000" y="5507"/>
                  </a:cubicBezTo>
                  <a:cubicBezTo>
                    <a:pt x="89409" y="5507"/>
                    <a:pt x="113385" y="25120"/>
                    <a:pt x="113385" y="49082"/>
                  </a:cubicBezTo>
                  <a:cubicBezTo>
                    <a:pt x="113385" y="65217"/>
                    <a:pt x="102401" y="79420"/>
                    <a:pt x="86338" y="87053"/>
                  </a:cubicBezTo>
                  <a:cubicBezTo>
                    <a:pt x="86338" y="88888"/>
                    <a:pt x="86102" y="91111"/>
                    <a:pt x="85748" y="93526"/>
                  </a:cubicBezTo>
                  <a:cubicBezTo>
                    <a:pt x="106062" y="85700"/>
                    <a:pt x="120000" y="68792"/>
                    <a:pt x="120000" y="49371"/>
                  </a:cubicBezTo>
                  <a:cubicBezTo>
                    <a:pt x="120000" y="22125"/>
                    <a:pt x="93070" y="0"/>
                    <a:pt x="60000" y="0"/>
                  </a:cubicBezTo>
                  <a:close/>
                  <a:moveTo>
                    <a:pt x="96732" y="49082"/>
                  </a:moveTo>
                  <a:cubicBezTo>
                    <a:pt x="96732" y="32463"/>
                    <a:pt x="80433" y="19130"/>
                    <a:pt x="60000" y="19130"/>
                  </a:cubicBezTo>
                  <a:cubicBezTo>
                    <a:pt x="39685" y="19130"/>
                    <a:pt x="23385" y="32463"/>
                    <a:pt x="23385" y="49082"/>
                  </a:cubicBezTo>
                  <a:cubicBezTo>
                    <a:pt x="23385" y="58164"/>
                    <a:pt x="28110" y="65990"/>
                    <a:pt x="35669" y="71497"/>
                  </a:cubicBezTo>
                  <a:cubicBezTo>
                    <a:pt x="36732" y="69565"/>
                    <a:pt x="37677" y="68212"/>
                    <a:pt x="39094" y="66570"/>
                  </a:cubicBezTo>
                  <a:cubicBezTo>
                    <a:pt x="33425" y="62222"/>
                    <a:pt x="30000" y="55942"/>
                    <a:pt x="30000" y="49082"/>
                  </a:cubicBezTo>
                  <a:cubicBezTo>
                    <a:pt x="30000" y="35458"/>
                    <a:pt x="43346" y="24541"/>
                    <a:pt x="60000" y="24541"/>
                  </a:cubicBezTo>
                  <a:cubicBezTo>
                    <a:pt x="76771" y="24541"/>
                    <a:pt x="90000" y="35458"/>
                    <a:pt x="90000" y="49082"/>
                  </a:cubicBezTo>
                  <a:cubicBezTo>
                    <a:pt x="90000" y="56231"/>
                    <a:pt x="86338" y="62512"/>
                    <a:pt x="80669" y="66859"/>
                  </a:cubicBezTo>
                  <a:cubicBezTo>
                    <a:pt x="82086" y="68212"/>
                    <a:pt x="83385" y="69855"/>
                    <a:pt x="84094" y="71497"/>
                  </a:cubicBezTo>
                  <a:cubicBezTo>
                    <a:pt x="91771" y="65990"/>
                    <a:pt x="96732" y="58164"/>
                    <a:pt x="96732" y="49082"/>
                  </a:cubicBezTo>
                  <a:close/>
                  <a:moveTo>
                    <a:pt x="73346" y="49082"/>
                  </a:moveTo>
                  <a:cubicBezTo>
                    <a:pt x="73346" y="43091"/>
                    <a:pt x="67440" y="38260"/>
                    <a:pt x="60000" y="38260"/>
                  </a:cubicBezTo>
                  <a:cubicBezTo>
                    <a:pt x="52677" y="38260"/>
                    <a:pt x="46771" y="43091"/>
                    <a:pt x="46771" y="49082"/>
                  </a:cubicBezTo>
                  <a:cubicBezTo>
                    <a:pt x="46771" y="55169"/>
                    <a:pt x="52677" y="60000"/>
                    <a:pt x="60000" y="60000"/>
                  </a:cubicBezTo>
                  <a:cubicBezTo>
                    <a:pt x="67440" y="60000"/>
                    <a:pt x="73346" y="55169"/>
                    <a:pt x="73346" y="49082"/>
                  </a:cubicBezTo>
                  <a:close/>
                  <a:moveTo>
                    <a:pt x="53385" y="49082"/>
                  </a:moveTo>
                  <a:cubicBezTo>
                    <a:pt x="53385" y="46086"/>
                    <a:pt x="56338" y="43671"/>
                    <a:pt x="60000" y="43671"/>
                  </a:cubicBezTo>
                  <a:cubicBezTo>
                    <a:pt x="63661" y="43671"/>
                    <a:pt x="66732" y="46086"/>
                    <a:pt x="66732" y="49082"/>
                  </a:cubicBezTo>
                  <a:cubicBezTo>
                    <a:pt x="66732" y="52077"/>
                    <a:pt x="63661" y="54589"/>
                    <a:pt x="60000" y="54589"/>
                  </a:cubicBezTo>
                  <a:cubicBezTo>
                    <a:pt x="56338" y="54589"/>
                    <a:pt x="53385" y="52077"/>
                    <a:pt x="53385" y="4908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grpSp>
      <p:grpSp>
        <p:nvGrpSpPr>
          <p:cNvPr id="53" name="Google Shape;927;p66"/>
          <p:cNvGrpSpPr/>
          <p:nvPr/>
        </p:nvGrpSpPr>
        <p:grpSpPr>
          <a:xfrm>
            <a:off x="356224" y="4488052"/>
            <a:ext cx="582707" cy="572700"/>
            <a:chOff x="3455247" y="3839917"/>
            <a:chExt cx="582707" cy="572700"/>
          </a:xfrm>
        </p:grpSpPr>
        <p:sp>
          <p:nvSpPr>
            <p:cNvPr id="54" name="Google Shape;928;p66"/>
            <p:cNvSpPr/>
            <p:nvPr/>
          </p:nvSpPr>
          <p:spPr>
            <a:xfrm>
              <a:off x="3465253" y="38399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5" name="Google Shape;929;p66"/>
            <p:cNvSpPr/>
            <p:nvPr/>
          </p:nvSpPr>
          <p:spPr>
            <a:xfrm>
              <a:off x="3455247" y="38399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Calibri" panose="020F0502020204030204" pitchFamily="34" charset="0"/>
                <a:cs typeface="Calibri" panose="020F0502020204030204" pitchFamily="34" charset="0"/>
              </a:endParaRPr>
            </a:p>
          </p:txBody>
        </p:sp>
        <p:sp>
          <p:nvSpPr>
            <p:cNvPr id="56" name="Google Shape;930;p66"/>
            <p:cNvSpPr/>
            <p:nvPr/>
          </p:nvSpPr>
          <p:spPr>
            <a:xfrm>
              <a:off x="3552868" y="3933481"/>
              <a:ext cx="359100" cy="359100"/>
            </a:xfrm>
            <a:custGeom>
              <a:avLst/>
              <a:gdLst/>
              <a:ahLst/>
              <a:cxnLst/>
              <a:rect l="l" t="t" r="r" b="b"/>
              <a:pathLst>
                <a:path w="120000" h="120000" extrusionOk="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90048" y="14492"/>
                  </a:moveTo>
                  <a:lnTo>
                    <a:pt x="90048" y="16425"/>
                  </a:lnTo>
                  <a:cubicBezTo>
                    <a:pt x="90048" y="22125"/>
                    <a:pt x="89468" y="27536"/>
                    <a:pt x="88405" y="33043"/>
                  </a:cubicBezTo>
                  <a:cubicBezTo>
                    <a:pt x="84541" y="33816"/>
                    <a:pt x="81835" y="37101"/>
                    <a:pt x="81835" y="40966"/>
                  </a:cubicBezTo>
                  <a:cubicBezTo>
                    <a:pt x="81835" y="43091"/>
                    <a:pt x="82608" y="45314"/>
                    <a:pt x="84251" y="46666"/>
                  </a:cubicBezTo>
                  <a:cubicBezTo>
                    <a:pt x="82415" y="51014"/>
                    <a:pt x="80483" y="55362"/>
                    <a:pt x="77777" y="59516"/>
                  </a:cubicBezTo>
                  <a:cubicBezTo>
                    <a:pt x="67632" y="48019"/>
                    <a:pt x="60579" y="33623"/>
                    <a:pt x="58067" y="17487"/>
                  </a:cubicBezTo>
                  <a:cubicBezTo>
                    <a:pt x="64347" y="13719"/>
                    <a:pt x="71207" y="10724"/>
                    <a:pt x="78260" y="8792"/>
                  </a:cubicBezTo>
                  <a:cubicBezTo>
                    <a:pt x="82415" y="10144"/>
                    <a:pt x="86473" y="12077"/>
                    <a:pt x="90048" y="14492"/>
                  </a:cubicBezTo>
                  <a:close/>
                  <a:moveTo>
                    <a:pt x="78550" y="68212"/>
                  </a:moveTo>
                  <a:cubicBezTo>
                    <a:pt x="83478" y="72850"/>
                    <a:pt x="88599" y="76908"/>
                    <a:pt x="94396" y="80193"/>
                  </a:cubicBezTo>
                  <a:cubicBezTo>
                    <a:pt x="88599" y="81256"/>
                    <a:pt x="82608" y="81835"/>
                    <a:pt x="76328" y="81835"/>
                  </a:cubicBezTo>
                  <a:cubicBezTo>
                    <a:pt x="73623" y="81835"/>
                    <a:pt x="70917" y="81545"/>
                    <a:pt x="68212" y="81545"/>
                  </a:cubicBezTo>
                  <a:cubicBezTo>
                    <a:pt x="68212" y="81062"/>
                    <a:pt x="68212" y="80483"/>
                    <a:pt x="67922" y="79903"/>
                  </a:cubicBezTo>
                  <a:cubicBezTo>
                    <a:pt x="71690" y="76425"/>
                    <a:pt x="75265" y="72270"/>
                    <a:pt x="78550" y="68212"/>
                  </a:cubicBezTo>
                  <a:close/>
                  <a:moveTo>
                    <a:pt x="60000" y="5507"/>
                  </a:moveTo>
                  <a:cubicBezTo>
                    <a:pt x="62995" y="5507"/>
                    <a:pt x="65990" y="5797"/>
                    <a:pt x="68985" y="6280"/>
                  </a:cubicBezTo>
                  <a:cubicBezTo>
                    <a:pt x="65217" y="7922"/>
                    <a:pt x="61352" y="9565"/>
                    <a:pt x="57584" y="11497"/>
                  </a:cubicBezTo>
                  <a:cubicBezTo>
                    <a:pt x="57294" y="9565"/>
                    <a:pt x="57294" y="7439"/>
                    <a:pt x="57294" y="5507"/>
                  </a:cubicBezTo>
                  <a:lnTo>
                    <a:pt x="60000" y="5507"/>
                  </a:lnTo>
                  <a:close/>
                  <a:moveTo>
                    <a:pt x="74782" y="64154"/>
                  </a:moveTo>
                  <a:cubicBezTo>
                    <a:pt x="71690" y="68212"/>
                    <a:pt x="68502" y="71787"/>
                    <a:pt x="64927" y="75265"/>
                  </a:cubicBezTo>
                  <a:cubicBezTo>
                    <a:pt x="63574" y="74202"/>
                    <a:pt x="61932" y="73623"/>
                    <a:pt x="60000" y="73623"/>
                  </a:cubicBezTo>
                  <a:cubicBezTo>
                    <a:pt x="56425" y="73623"/>
                    <a:pt x="53429" y="75845"/>
                    <a:pt x="52367" y="79130"/>
                  </a:cubicBezTo>
                  <a:cubicBezTo>
                    <a:pt x="41449" y="76425"/>
                    <a:pt x="31111" y="72270"/>
                    <a:pt x="21835" y="66570"/>
                  </a:cubicBezTo>
                  <a:cubicBezTo>
                    <a:pt x="24251" y="57294"/>
                    <a:pt x="28405" y="48599"/>
                    <a:pt x="33526" y="40966"/>
                  </a:cubicBezTo>
                  <a:cubicBezTo>
                    <a:pt x="34106" y="40966"/>
                    <a:pt x="34685" y="41256"/>
                    <a:pt x="35458" y="41256"/>
                  </a:cubicBezTo>
                  <a:cubicBezTo>
                    <a:pt x="40096" y="41256"/>
                    <a:pt x="43671" y="37681"/>
                    <a:pt x="43671" y="33043"/>
                  </a:cubicBezTo>
                  <a:cubicBezTo>
                    <a:pt x="43671" y="31980"/>
                    <a:pt x="43381" y="30821"/>
                    <a:pt x="43091" y="29758"/>
                  </a:cubicBezTo>
                  <a:cubicBezTo>
                    <a:pt x="46376" y="26473"/>
                    <a:pt x="49661" y="23768"/>
                    <a:pt x="53236" y="21062"/>
                  </a:cubicBezTo>
                  <a:cubicBezTo>
                    <a:pt x="56231" y="37391"/>
                    <a:pt x="63864" y="52077"/>
                    <a:pt x="74782" y="64154"/>
                  </a:cubicBezTo>
                  <a:close/>
                  <a:moveTo>
                    <a:pt x="13623" y="88695"/>
                  </a:moveTo>
                  <a:cubicBezTo>
                    <a:pt x="8792" y="80483"/>
                    <a:pt x="5700" y="71207"/>
                    <a:pt x="5507" y="61159"/>
                  </a:cubicBezTo>
                  <a:cubicBezTo>
                    <a:pt x="8792" y="63864"/>
                    <a:pt x="11980" y="66570"/>
                    <a:pt x="15555" y="68792"/>
                  </a:cubicBezTo>
                  <a:cubicBezTo>
                    <a:pt x="14202" y="74782"/>
                    <a:pt x="13623" y="80772"/>
                    <a:pt x="13623" y="87342"/>
                  </a:cubicBezTo>
                  <a:lnTo>
                    <a:pt x="13623" y="88695"/>
                  </a:lnTo>
                  <a:close/>
                  <a:moveTo>
                    <a:pt x="17198" y="63285"/>
                  </a:moveTo>
                  <a:cubicBezTo>
                    <a:pt x="13140" y="60579"/>
                    <a:pt x="9565" y="57584"/>
                    <a:pt x="5990" y="54299"/>
                  </a:cubicBezTo>
                  <a:cubicBezTo>
                    <a:pt x="8792" y="29758"/>
                    <a:pt x="27826" y="10144"/>
                    <a:pt x="52077" y="6280"/>
                  </a:cubicBezTo>
                  <a:cubicBezTo>
                    <a:pt x="52077" y="9275"/>
                    <a:pt x="52367" y="12077"/>
                    <a:pt x="52657" y="15072"/>
                  </a:cubicBezTo>
                  <a:cubicBezTo>
                    <a:pt x="48019" y="18357"/>
                    <a:pt x="43671" y="21835"/>
                    <a:pt x="39516" y="25700"/>
                  </a:cubicBezTo>
                  <a:cubicBezTo>
                    <a:pt x="38454" y="25120"/>
                    <a:pt x="37101" y="24541"/>
                    <a:pt x="35748" y="24541"/>
                  </a:cubicBezTo>
                  <a:cubicBezTo>
                    <a:pt x="31111" y="24541"/>
                    <a:pt x="27536" y="28115"/>
                    <a:pt x="27536" y="32753"/>
                  </a:cubicBezTo>
                  <a:cubicBezTo>
                    <a:pt x="27536" y="34685"/>
                    <a:pt x="28405" y="36328"/>
                    <a:pt x="29468" y="37971"/>
                  </a:cubicBezTo>
                  <a:cubicBezTo>
                    <a:pt x="23768" y="45603"/>
                    <a:pt x="19613" y="54009"/>
                    <a:pt x="17198" y="63285"/>
                  </a:cubicBezTo>
                  <a:close/>
                  <a:moveTo>
                    <a:pt x="19613" y="96618"/>
                  </a:moveTo>
                  <a:cubicBezTo>
                    <a:pt x="19420" y="93526"/>
                    <a:pt x="19130" y="90338"/>
                    <a:pt x="19130" y="87342"/>
                  </a:cubicBezTo>
                  <a:cubicBezTo>
                    <a:pt x="19130" y="82125"/>
                    <a:pt x="19613" y="76908"/>
                    <a:pt x="20772" y="72077"/>
                  </a:cubicBezTo>
                  <a:cubicBezTo>
                    <a:pt x="30531" y="77777"/>
                    <a:pt x="41159" y="82125"/>
                    <a:pt x="52367" y="84541"/>
                  </a:cubicBezTo>
                  <a:cubicBezTo>
                    <a:pt x="52367" y="84830"/>
                    <a:pt x="52367" y="84830"/>
                    <a:pt x="52657" y="85120"/>
                  </a:cubicBezTo>
                  <a:cubicBezTo>
                    <a:pt x="43091" y="91400"/>
                    <a:pt x="32173" y="95458"/>
                    <a:pt x="20483" y="97391"/>
                  </a:cubicBezTo>
                  <a:cubicBezTo>
                    <a:pt x="19903" y="97101"/>
                    <a:pt x="19903" y="96811"/>
                    <a:pt x="19613" y="96618"/>
                  </a:cubicBezTo>
                  <a:close/>
                  <a:moveTo>
                    <a:pt x="60000" y="114589"/>
                  </a:moveTo>
                  <a:cubicBezTo>
                    <a:pt x="46666" y="114589"/>
                    <a:pt x="34685" y="109661"/>
                    <a:pt x="25120" y="101739"/>
                  </a:cubicBezTo>
                  <a:cubicBezTo>
                    <a:pt x="36521" y="99613"/>
                    <a:pt x="46956" y="95169"/>
                    <a:pt x="56231" y="88888"/>
                  </a:cubicBezTo>
                  <a:cubicBezTo>
                    <a:pt x="57294" y="89468"/>
                    <a:pt x="58647" y="89758"/>
                    <a:pt x="60000" y="89758"/>
                  </a:cubicBezTo>
                  <a:cubicBezTo>
                    <a:pt x="62705" y="89758"/>
                    <a:pt x="64927" y="88405"/>
                    <a:pt x="66570" y="86473"/>
                  </a:cubicBezTo>
                  <a:cubicBezTo>
                    <a:pt x="69855" y="86763"/>
                    <a:pt x="73140" y="87053"/>
                    <a:pt x="76328" y="87053"/>
                  </a:cubicBezTo>
                  <a:cubicBezTo>
                    <a:pt x="85120" y="87053"/>
                    <a:pt x="93526" y="85893"/>
                    <a:pt x="101739" y="84057"/>
                  </a:cubicBezTo>
                  <a:cubicBezTo>
                    <a:pt x="103671" y="84830"/>
                    <a:pt x="105507" y="85893"/>
                    <a:pt x="107439" y="86473"/>
                  </a:cubicBezTo>
                  <a:cubicBezTo>
                    <a:pt x="98164" y="103381"/>
                    <a:pt x="80483" y="114589"/>
                    <a:pt x="60000" y="114589"/>
                  </a:cubicBezTo>
                  <a:close/>
                  <a:moveTo>
                    <a:pt x="102318" y="78550"/>
                  </a:moveTo>
                  <a:cubicBezTo>
                    <a:pt x="94685" y="74782"/>
                    <a:pt x="87536" y="69565"/>
                    <a:pt x="81545" y="63574"/>
                  </a:cubicBezTo>
                  <a:cubicBezTo>
                    <a:pt x="84541" y="58937"/>
                    <a:pt x="87053" y="54009"/>
                    <a:pt x="89178" y="49082"/>
                  </a:cubicBezTo>
                  <a:lnTo>
                    <a:pt x="90048" y="49082"/>
                  </a:lnTo>
                  <a:cubicBezTo>
                    <a:pt x="94685" y="49082"/>
                    <a:pt x="98164" y="45603"/>
                    <a:pt x="98164" y="40966"/>
                  </a:cubicBezTo>
                  <a:cubicBezTo>
                    <a:pt x="98164" y="37681"/>
                    <a:pt x="96231" y="34975"/>
                    <a:pt x="93526" y="33623"/>
                  </a:cubicBezTo>
                  <a:cubicBezTo>
                    <a:pt x="94685" y="28695"/>
                    <a:pt x="95169" y="23768"/>
                    <a:pt x="95169" y="18550"/>
                  </a:cubicBezTo>
                  <a:cubicBezTo>
                    <a:pt x="106956" y="28695"/>
                    <a:pt x="114299" y="43381"/>
                    <a:pt x="114299" y="60000"/>
                  </a:cubicBezTo>
                  <a:cubicBezTo>
                    <a:pt x="114299" y="65507"/>
                    <a:pt x="113429" y="70434"/>
                    <a:pt x="112077" y="75265"/>
                  </a:cubicBezTo>
                  <a:cubicBezTo>
                    <a:pt x="109082" y="76618"/>
                    <a:pt x="105797" y="77777"/>
                    <a:pt x="102318" y="785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grpSp>
      <p:grpSp>
        <p:nvGrpSpPr>
          <p:cNvPr id="57" name="Google Shape;931;p66"/>
          <p:cNvGrpSpPr/>
          <p:nvPr/>
        </p:nvGrpSpPr>
        <p:grpSpPr>
          <a:xfrm>
            <a:off x="351224" y="3624052"/>
            <a:ext cx="582707" cy="572700"/>
            <a:chOff x="3450247" y="2975917"/>
            <a:chExt cx="582707" cy="572700"/>
          </a:xfrm>
        </p:grpSpPr>
        <p:sp>
          <p:nvSpPr>
            <p:cNvPr id="58" name="Google Shape;932;p66"/>
            <p:cNvSpPr/>
            <p:nvPr/>
          </p:nvSpPr>
          <p:spPr>
            <a:xfrm>
              <a:off x="3460253" y="29759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59" name="Google Shape;933;p66"/>
            <p:cNvSpPr/>
            <p:nvPr/>
          </p:nvSpPr>
          <p:spPr>
            <a:xfrm>
              <a:off x="3450247" y="29759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Calibri" panose="020F0502020204030204" pitchFamily="34" charset="0"/>
                <a:cs typeface="Calibri" panose="020F0502020204030204" pitchFamily="34" charset="0"/>
              </a:endParaRPr>
            </a:p>
          </p:txBody>
        </p:sp>
        <p:sp>
          <p:nvSpPr>
            <p:cNvPr id="60" name="Google Shape;934;p66"/>
            <p:cNvSpPr/>
            <p:nvPr/>
          </p:nvSpPr>
          <p:spPr>
            <a:xfrm>
              <a:off x="3560000" y="3070720"/>
              <a:ext cx="319200" cy="393600"/>
            </a:xfrm>
            <a:custGeom>
              <a:avLst/>
              <a:gdLst/>
              <a:ahLst/>
              <a:cxnLst/>
              <a:rect l="l" t="t" r="r" b="b"/>
              <a:pathLst>
                <a:path w="120000" h="120000" extrusionOk="0">
                  <a:moveTo>
                    <a:pt x="120000" y="16425"/>
                  </a:moveTo>
                  <a:cubicBezTo>
                    <a:pt x="120000" y="7439"/>
                    <a:pt x="92952" y="0"/>
                    <a:pt x="60000" y="0"/>
                  </a:cubicBezTo>
                  <a:cubicBezTo>
                    <a:pt x="26929" y="0"/>
                    <a:pt x="0" y="7439"/>
                    <a:pt x="0" y="16425"/>
                  </a:cubicBezTo>
                  <a:lnTo>
                    <a:pt x="0" y="38260"/>
                  </a:lnTo>
                  <a:cubicBezTo>
                    <a:pt x="0" y="40096"/>
                    <a:pt x="1299" y="42028"/>
                    <a:pt x="3307" y="43671"/>
                  </a:cubicBezTo>
                  <a:cubicBezTo>
                    <a:pt x="944" y="45314"/>
                    <a:pt x="0" y="47246"/>
                    <a:pt x="0" y="49082"/>
                  </a:cubicBezTo>
                  <a:lnTo>
                    <a:pt x="0" y="70917"/>
                  </a:lnTo>
                  <a:cubicBezTo>
                    <a:pt x="0" y="72850"/>
                    <a:pt x="1299" y="74782"/>
                    <a:pt x="3307" y="76425"/>
                  </a:cubicBezTo>
                  <a:cubicBezTo>
                    <a:pt x="944" y="78067"/>
                    <a:pt x="0" y="79903"/>
                    <a:pt x="0" y="81835"/>
                  </a:cubicBezTo>
                  <a:lnTo>
                    <a:pt x="0" y="103671"/>
                  </a:lnTo>
                  <a:cubicBezTo>
                    <a:pt x="0" y="112657"/>
                    <a:pt x="26929" y="120000"/>
                    <a:pt x="60000" y="120000"/>
                  </a:cubicBezTo>
                  <a:cubicBezTo>
                    <a:pt x="92952" y="120000"/>
                    <a:pt x="120000" y="112657"/>
                    <a:pt x="120000" y="103671"/>
                  </a:cubicBezTo>
                  <a:lnTo>
                    <a:pt x="120000" y="81835"/>
                  </a:lnTo>
                  <a:cubicBezTo>
                    <a:pt x="120000" y="79903"/>
                    <a:pt x="118582" y="78067"/>
                    <a:pt x="116692" y="76425"/>
                  </a:cubicBezTo>
                  <a:cubicBezTo>
                    <a:pt x="118937" y="74782"/>
                    <a:pt x="120000" y="72850"/>
                    <a:pt x="120000" y="70917"/>
                  </a:cubicBezTo>
                  <a:lnTo>
                    <a:pt x="120000" y="49082"/>
                  </a:lnTo>
                  <a:cubicBezTo>
                    <a:pt x="120000" y="47246"/>
                    <a:pt x="118582" y="45314"/>
                    <a:pt x="116692" y="43671"/>
                  </a:cubicBezTo>
                  <a:cubicBezTo>
                    <a:pt x="118937" y="42028"/>
                    <a:pt x="120000" y="40096"/>
                    <a:pt x="120000" y="38260"/>
                  </a:cubicBezTo>
                  <a:lnTo>
                    <a:pt x="120000" y="16425"/>
                  </a:lnTo>
                  <a:close/>
                  <a:moveTo>
                    <a:pt x="113267" y="103671"/>
                  </a:moveTo>
                  <a:cubicBezTo>
                    <a:pt x="113267" y="109661"/>
                    <a:pt x="89291" y="114589"/>
                    <a:pt x="60000" y="114589"/>
                  </a:cubicBezTo>
                  <a:cubicBezTo>
                    <a:pt x="30590" y="114589"/>
                    <a:pt x="6614" y="109661"/>
                    <a:pt x="6614" y="103671"/>
                  </a:cubicBezTo>
                  <a:lnTo>
                    <a:pt x="6614" y="89178"/>
                  </a:lnTo>
                  <a:cubicBezTo>
                    <a:pt x="16653" y="94396"/>
                    <a:pt x="36614" y="98164"/>
                    <a:pt x="60000" y="98164"/>
                  </a:cubicBezTo>
                  <a:cubicBezTo>
                    <a:pt x="83267" y="98164"/>
                    <a:pt x="103346" y="94685"/>
                    <a:pt x="113267" y="89178"/>
                  </a:cubicBezTo>
                  <a:lnTo>
                    <a:pt x="113267" y="103671"/>
                  </a:lnTo>
                  <a:close/>
                  <a:moveTo>
                    <a:pt x="60000" y="92753"/>
                  </a:moveTo>
                  <a:cubicBezTo>
                    <a:pt x="30590" y="92753"/>
                    <a:pt x="6614" y="87826"/>
                    <a:pt x="6614" y="81835"/>
                  </a:cubicBezTo>
                  <a:cubicBezTo>
                    <a:pt x="6614" y="81062"/>
                    <a:pt x="7322" y="79903"/>
                    <a:pt x="8267" y="79130"/>
                  </a:cubicBezTo>
                  <a:cubicBezTo>
                    <a:pt x="18661" y="84057"/>
                    <a:pt x="38031" y="87342"/>
                    <a:pt x="60000" y="87342"/>
                  </a:cubicBezTo>
                  <a:cubicBezTo>
                    <a:pt x="81968" y="87342"/>
                    <a:pt x="101338" y="84057"/>
                    <a:pt x="111614" y="79130"/>
                  </a:cubicBezTo>
                  <a:cubicBezTo>
                    <a:pt x="112677" y="79903"/>
                    <a:pt x="113267" y="80772"/>
                    <a:pt x="113267" y="81835"/>
                  </a:cubicBezTo>
                  <a:cubicBezTo>
                    <a:pt x="113267" y="87826"/>
                    <a:pt x="89291" y="92753"/>
                    <a:pt x="60000" y="92753"/>
                  </a:cubicBezTo>
                  <a:close/>
                  <a:moveTo>
                    <a:pt x="113267" y="70917"/>
                  </a:moveTo>
                  <a:cubicBezTo>
                    <a:pt x="113267" y="76908"/>
                    <a:pt x="89291" y="81835"/>
                    <a:pt x="60000" y="81835"/>
                  </a:cubicBezTo>
                  <a:cubicBezTo>
                    <a:pt x="30590" y="81835"/>
                    <a:pt x="6614" y="76908"/>
                    <a:pt x="6614" y="70917"/>
                  </a:cubicBezTo>
                  <a:lnTo>
                    <a:pt x="6614" y="56521"/>
                  </a:lnTo>
                  <a:cubicBezTo>
                    <a:pt x="16653" y="61642"/>
                    <a:pt x="36614" y="65507"/>
                    <a:pt x="60000" y="65507"/>
                  </a:cubicBezTo>
                  <a:cubicBezTo>
                    <a:pt x="83267" y="65507"/>
                    <a:pt x="103346" y="61932"/>
                    <a:pt x="113267" y="56521"/>
                  </a:cubicBezTo>
                  <a:lnTo>
                    <a:pt x="113267" y="70917"/>
                  </a:lnTo>
                  <a:close/>
                  <a:moveTo>
                    <a:pt x="60000" y="60000"/>
                  </a:moveTo>
                  <a:cubicBezTo>
                    <a:pt x="30590" y="60000"/>
                    <a:pt x="6614" y="55169"/>
                    <a:pt x="6614" y="49082"/>
                  </a:cubicBezTo>
                  <a:cubicBezTo>
                    <a:pt x="6614" y="48309"/>
                    <a:pt x="7322" y="47246"/>
                    <a:pt x="8267" y="46376"/>
                  </a:cubicBezTo>
                  <a:cubicBezTo>
                    <a:pt x="18661" y="51304"/>
                    <a:pt x="38031" y="54589"/>
                    <a:pt x="60000" y="54589"/>
                  </a:cubicBezTo>
                  <a:cubicBezTo>
                    <a:pt x="81968" y="54589"/>
                    <a:pt x="101338" y="51304"/>
                    <a:pt x="111614" y="46376"/>
                  </a:cubicBezTo>
                  <a:cubicBezTo>
                    <a:pt x="112677" y="47246"/>
                    <a:pt x="113267" y="48019"/>
                    <a:pt x="113267" y="49082"/>
                  </a:cubicBezTo>
                  <a:cubicBezTo>
                    <a:pt x="113267" y="55169"/>
                    <a:pt x="89291" y="60000"/>
                    <a:pt x="60000" y="60000"/>
                  </a:cubicBezTo>
                  <a:close/>
                  <a:moveTo>
                    <a:pt x="113267" y="38260"/>
                  </a:moveTo>
                  <a:cubicBezTo>
                    <a:pt x="113267" y="44251"/>
                    <a:pt x="89291" y="49082"/>
                    <a:pt x="60000" y="49082"/>
                  </a:cubicBezTo>
                  <a:cubicBezTo>
                    <a:pt x="30590" y="49082"/>
                    <a:pt x="6614" y="44251"/>
                    <a:pt x="6614" y="38260"/>
                  </a:cubicBezTo>
                  <a:lnTo>
                    <a:pt x="6614" y="23768"/>
                  </a:lnTo>
                  <a:cubicBezTo>
                    <a:pt x="16653" y="28985"/>
                    <a:pt x="36614" y="32753"/>
                    <a:pt x="60000" y="32753"/>
                  </a:cubicBezTo>
                  <a:cubicBezTo>
                    <a:pt x="83267" y="32753"/>
                    <a:pt x="103346" y="29178"/>
                    <a:pt x="113267" y="23768"/>
                  </a:cubicBezTo>
                  <a:lnTo>
                    <a:pt x="113267" y="38260"/>
                  </a:lnTo>
                  <a:close/>
                  <a:moveTo>
                    <a:pt x="60000" y="27342"/>
                  </a:moveTo>
                  <a:cubicBezTo>
                    <a:pt x="30590" y="27342"/>
                    <a:pt x="6614" y="22415"/>
                    <a:pt x="6614" y="16425"/>
                  </a:cubicBezTo>
                  <a:cubicBezTo>
                    <a:pt x="6614" y="10434"/>
                    <a:pt x="30590" y="5507"/>
                    <a:pt x="60000" y="5507"/>
                  </a:cubicBezTo>
                  <a:cubicBezTo>
                    <a:pt x="89291" y="5507"/>
                    <a:pt x="113267" y="10434"/>
                    <a:pt x="113267" y="16425"/>
                  </a:cubicBezTo>
                  <a:cubicBezTo>
                    <a:pt x="113267" y="22415"/>
                    <a:pt x="89291" y="27342"/>
                    <a:pt x="60000" y="2734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grpSp>
      <p:sp>
        <p:nvSpPr>
          <p:cNvPr id="61" name="Google Shape;911;p66"/>
          <p:cNvSpPr txBox="1"/>
          <p:nvPr/>
        </p:nvSpPr>
        <p:spPr>
          <a:xfrm>
            <a:off x="4833300" y="2052439"/>
            <a:ext cx="4310700" cy="2031339"/>
          </a:xfrm>
          <a:prstGeom prst="rect">
            <a:avLst/>
          </a:prstGeom>
          <a:noFill/>
          <a:ln>
            <a:noFill/>
          </a:ln>
        </p:spPr>
        <p:txBody>
          <a:bodyPr spcFirstLastPara="1" wrap="square" lIns="91425" tIns="91425" rIns="91425" bIns="91425" anchor="ctr" anchorCtr="0">
            <a:noAutofit/>
          </a:bodyPr>
          <a:lstStyle/>
          <a:p>
            <a:pPr marL="0" marR="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v"/>
            </a:pPr>
            <a:r>
              <a:rPr lang="en-US"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tiền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lý</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thuyết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lý</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luận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tư</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285750" marR="0" lvl="0" indent="-285750">
              <a:lnSpc>
                <a:spcPct val="107000"/>
              </a:lnSpc>
              <a:spcBef>
                <a:spcPts val="0"/>
              </a:spcBef>
              <a:spcAft>
                <a:spcPts val="800"/>
              </a:spcAft>
              <a:buFont typeface="Wingdings" panose="05000000000000000000" pitchFamily="2" charset="2"/>
              <a:buChar char="v"/>
            </a:pPr>
            <a:r>
              <a:rPr lang="en-US"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tiền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sự</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triển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tầm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thường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quát</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tâm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lý</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hành</a:t>
            </a:r>
            <a:r>
              <a:rPr lang="en-US" dirty="0">
                <a:effectLst/>
                <a:latin typeface="Calibri" panose="020F0502020204030204" pitchFamily="34" charset="0"/>
                <a:ea typeface="Calibri" panose="020F0502020204030204" pitchFamily="34" charset="0"/>
                <a:cs typeface="Times New Roman" panose="02020603050405020304" pitchFamily="18" charset="0"/>
              </a:rPr>
              <a:t> vi </a:t>
            </a:r>
            <a:r>
              <a:rPr lang="en-US"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sâu</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vào</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các</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quan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hệ</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xã</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hội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quan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hệ</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62" name="Google Shape;912;p66"/>
          <p:cNvSpPr txBox="1"/>
          <p:nvPr/>
        </p:nvSpPr>
        <p:spPr>
          <a:xfrm>
            <a:off x="4835684" y="1812990"/>
            <a:ext cx="3464881" cy="5059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effectLst/>
                <a:latin typeface="Calibri" panose="020F0502020204030204" pitchFamily="34" charset="0"/>
                <a:ea typeface="Calibri" panose="020F0502020204030204" pitchFamily="34" charset="0"/>
                <a:cs typeface="Times New Roman" panose="02020603050405020304" pitchFamily="18" charset="0"/>
              </a:rPr>
              <a:t>Kinh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tế</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tư</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sản</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cổ</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điển</a:t>
            </a:r>
            <a:r>
              <a:rPr lang="en-US" dirty="0">
                <a:effectLst/>
                <a:latin typeface="Calibri" panose="020F0502020204030204" pitchFamily="34" charset="0"/>
                <a:ea typeface="Calibri" panose="020F0502020204030204" pitchFamily="34" charset="0"/>
                <a:cs typeface="Times New Roman" panose="02020603050405020304" pitchFamily="18" charset="0"/>
              </a:rPr>
              <a:t> Anh </a:t>
            </a:r>
            <a:endParaRPr b="1" dirty="0">
              <a:latin typeface="Calibri" panose="020F0502020204030204" pitchFamily="34" charset="0"/>
              <a:ea typeface="Arial" panose="020B0604020202020204" pitchFamily="34" charset="0"/>
              <a:cs typeface="Calibri" panose="020F0502020204030204" pitchFamily="34" charset="0"/>
              <a:sym typeface="Arial" panose="020B0604020202020204" pitchFamily="34" charset="0"/>
            </a:endParaRPr>
          </a:p>
        </p:txBody>
      </p:sp>
      <p:grpSp>
        <p:nvGrpSpPr>
          <p:cNvPr id="65" name="Google Shape;919;p66"/>
          <p:cNvGrpSpPr/>
          <p:nvPr/>
        </p:nvGrpSpPr>
        <p:grpSpPr>
          <a:xfrm>
            <a:off x="4162947" y="1944035"/>
            <a:ext cx="582707" cy="586117"/>
            <a:chOff x="3440247" y="1295900"/>
            <a:chExt cx="582707" cy="586117"/>
          </a:xfrm>
        </p:grpSpPr>
        <p:sp>
          <p:nvSpPr>
            <p:cNvPr id="66" name="Google Shape;920;p66"/>
            <p:cNvSpPr/>
            <p:nvPr/>
          </p:nvSpPr>
          <p:spPr>
            <a:xfrm>
              <a:off x="3450253" y="13093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67" name="Google Shape;921;p66"/>
            <p:cNvSpPr/>
            <p:nvPr/>
          </p:nvSpPr>
          <p:spPr>
            <a:xfrm>
              <a:off x="3440247" y="129590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Calibri" panose="020F0502020204030204" pitchFamily="34" charset="0"/>
                <a:cs typeface="Calibri" panose="020F0502020204030204" pitchFamily="34" charset="0"/>
              </a:endParaRPr>
            </a:p>
          </p:txBody>
        </p:sp>
        <p:sp>
          <p:nvSpPr>
            <p:cNvPr id="68" name="Google Shape;922;p66"/>
            <p:cNvSpPr/>
            <p:nvPr/>
          </p:nvSpPr>
          <p:spPr>
            <a:xfrm>
              <a:off x="3520500" y="1428500"/>
              <a:ext cx="388200" cy="283500"/>
            </a:xfrm>
            <a:custGeom>
              <a:avLst/>
              <a:gdLst/>
              <a:ahLst/>
              <a:cxnLst/>
              <a:rect l="l" t="t" r="r" b="b"/>
              <a:pathLst>
                <a:path w="120000" h="120000" extrusionOk="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000000"/>
                </a:solidFill>
                <a:latin typeface="Calibri" panose="020F0502020204030204" pitchFamily="34" charset="0"/>
                <a:ea typeface="Calibri" panose="020F0502020204030204"/>
                <a:cs typeface="Calibri" panose="020F0502020204030204" pitchFamily="34" charset="0"/>
                <a:sym typeface="Calibri" panose="020F0502020204030204"/>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5" y="2148840"/>
            <a:ext cx="6054000" cy="1920240"/>
          </a:xfrm>
          <a:prstGeom prst="rect">
            <a:avLst/>
          </a:prstGeom>
        </p:spPr>
        <p:txBody>
          <a:bodyPr spcFirstLastPara="1" wrap="square" lIns="91425" tIns="91425" rIns="91425" bIns="91425" anchor="ctr" anchorCtr="0">
            <a:noAutofit/>
          </a:bodyPr>
          <a:lstStyle/>
          <a:p>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Kinh</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tế</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chính</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trị</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là</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môn</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khoa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học</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kinh</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tế</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nghiên</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cứu</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các</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quan</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hệ</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kinh</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tế</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để</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tìm</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ra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các</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quy</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luật</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chi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phối</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sự</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vận</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động</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của</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các</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hiện</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tượng</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và</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các</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quá</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trình</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hoạt</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động</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kinh</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tế</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của</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con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người</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tương</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ứng</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với</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nhứng</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trình</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độ</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phát</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triển</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nhất</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định</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của</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nền</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sản</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xuất</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xã</a:t>
            </a:r>
            <a:r>
              <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 </a:t>
            </a:r>
            <a:r>
              <a:rPr lang="en-US" sz="1800" i="1" dirty="0" err="1">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rPr>
              <a:t>hội</a:t>
            </a:r>
            <a:endParaRPr lang="en-US" sz="1800" i="1" dirty="0">
              <a:solidFill>
                <a:schemeClr val="bg1"/>
              </a:solidFill>
              <a:latin typeface="Calibri" panose="020F0502020204030204" pitchFamily="34" charset="0"/>
              <a:ea typeface="Arial Black" panose="020B0A04020102020204"/>
              <a:cs typeface="Calibri" panose="020F0502020204030204" pitchFamily="34" charset="0"/>
              <a:sym typeface="Arial Black" panose="020B0A0402010202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892</Words>
  <Application>Microsoft Macintosh PowerPoint</Application>
  <PresentationFormat>On-screen Show (16:9)</PresentationFormat>
  <Paragraphs>60</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Times New Roman</vt:lpstr>
      <vt:lpstr>Muli</vt:lpstr>
      <vt:lpstr>Calibri</vt:lpstr>
      <vt:lpstr>Wingdings</vt:lpstr>
      <vt:lpstr>Arial Black</vt:lpstr>
      <vt:lpstr>Verdana</vt:lpstr>
      <vt:lpstr>Simple Light</vt:lpstr>
      <vt:lpstr>Chương 1:  Đối tượng, phương pháp nghiên cứu và chức năng của kinh tế chính trị Mác - Lênin</vt:lpstr>
      <vt:lpstr>Instructions</vt:lpstr>
      <vt:lpstr>1. KHÁI QUÁT SỰ HÌNH THÀNH VÀ PHÁT TRIỂN CỦA KINH TẾ CHÍNH TRỊ MÁC - LÊNIN</vt:lpstr>
      <vt:lpstr>THUẬT NGỮ KINH TẾ CHÍNH TRỊ</vt:lpstr>
      <vt:lpstr>Thuật ngữ kinh tế chính trị</vt:lpstr>
      <vt:lpstr>PowerPoint Presentation</vt:lpstr>
      <vt:lpstr>PowerPoint Presentation</vt:lpstr>
      <vt:lpstr>Các giai đoạn phát triển của kinh tế chính trị</vt:lpstr>
      <vt:lpstr>Kinh tế chính trị là môn khoa học kinh tế nghiên cứu các quan hệ kinh tế để tìm ra các quy luật chi phối sự vận động của các hiện tượng và các quá trình hoạt động kinh tế của con người tương ứng với nhứng trình độ phát triển nhất định của nền sản xuất xã hội</vt:lpstr>
      <vt:lpstr>Kinh tế chính trị Mác – Lênin</vt:lpstr>
      <vt:lpstr>TÀI LIỆU HỌC TẬP  MÔN HỌC</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Đối tượng, phương pháp nghiên cứu và chức năng của kinh tế chính trị Mác - Lênin</dc:title>
  <dc:creator>admin</dc:creator>
  <cp:lastModifiedBy>Pham Ngoc Anh (FE FPTU HN)</cp:lastModifiedBy>
  <cp:revision>8</cp:revision>
  <dcterms:created xsi:type="dcterms:W3CDTF">2024-03-10T05:37:51Z</dcterms:created>
  <dcterms:modified xsi:type="dcterms:W3CDTF">2024-03-31T04:11:49Z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62F7A2B740C8435CA4F8EC8928C5AE80_12</vt:lpwstr>
  </property>
  <property fmtid="{D5CDD505-2E9C-101B-9397-08002B2CF9AE}" pid="3" name="KSOProductBuildVer">
    <vt:lpwstr>1033-12.2.0.13518</vt:lpwstr>
  </property>
</Properties>
</file>